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75" r:id="rId13"/>
    <p:sldId id="267" r:id="rId14"/>
    <p:sldId id="268" r:id="rId15"/>
    <p:sldId id="269" r:id="rId16"/>
    <p:sldId id="270" r:id="rId17"/>
    <p:sldId id="271" r:id="rId18"/>
    <p:sldId id="272" r:id="rId19"/>
    <p:sldId id="274" r:id="rId20"/>
    <p:sldId id="276" r:id="rId2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99"/>
    <a:srgbClr val="CCCC00"/>
    <a:srgbClr val="FFFF00"/>
    <a:srgbClr val="FFFFCC"/>
    <a:srgbClr val="003300"/>
    <a:srgbClr val="336600"/>
    <a:srgbClr val="66CCFF"/>
    <a:srgbClr val="FF5050"/>
    <a:srgbClr val="669900"/>
    <a:srgbClr val="FF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64ECDA-D884-4F56-917A-B0D493B52E60}" type="doc">
      <dgm:prSet loTypeId="urn:microsoft.com/office/officeart/2005/8/layout/hProcess11" loCatId="process" qsTypeId="urn:microsoft.com/office/officeart/2005/8/quickstyle/simple1" qsCatId="simple" csTypeId="urn:microsoft.com/office/officeart/2005/8/colors/accent1_2" csCatId="accent1" phldr="1"/>
      <dgm:spPr/>
    </dgm:pt>
    <dgm:pt modelId="{625E42D1-E0EC-4E80-B98F-DF08DB1A0CA3}">
      <dgm:prSet phldrT="[Tekst]" custT="1"/>
      <dgm:spPr/>
      <dgm:t>
        <a:bodyPr/>
        <a:lstStyle/>
        <a:p>
          <a:r>
            <a:rPr lang="pl-PL" sz="1400" dirty="0" smtClean="0"/>
            <a:t>Początek nauki</a:t>
          </a:r>
          <a:endParaRPr lang="pl-PL" sz="1400" dirty="0"/>
        </a:p>
      </dgm:t>
    </dgm:pt>
    <dgm:pt modelId="{C9539FFF-71A1-4365-A662-142B28867D0C}" type="parTrans" cxnId="{E8E015DB-4967-4107-BEA8-AB45E3D8AE26}">
      <dgm:prSet/>
      <dgm:spPr/>
      <dgm:t>
        <a:bodyPr/>
        <a:lstStyle/>
        <a:p>
          <a:endParaRPr lang="pl-PL"/>
        </a:p>
      </dgm:t>
    </dgm:pt>
    <dgm:pt modelId="{3207EC03-B6C2-4EE0-8709-8818F3108B18}" type="sibTrans" cxnId="{E8E015DB-4967-4107-BEA8-AB45E3D8AE26}">
      <dgm:prSet/>
      <dgm:spPr/>
      <dgm:t>
        <a:bodyPr/>
        <a:lstStyle/>
        <a:p>
          <a:endParaRPr lang="pl-PL"/>
        </a:p>
      </dgm:t>
    </dgm:pt>
    <dgm:pt modelId="{3A4CF716-C23D-422B-BEF8-06AFE6EA5A6D}">
      <dgm:prSet phldrT="[Tekst]" custT="1"/>
      <dgm:spPr/>
      <dgm:t>
        <a:bodyPr/>
        <a:lstStyle/>
        <a:p>
          <a:r>
            <a:rPr lang="pl-PL" sz="1400" dirty="0" smtClean="0"/>
            <a:t>Praca z wujkiem w warsztacie samochodowym</a:t>
          </a:r>
          <a:endParaRPr lang="pl-PL" sz="1400" dirty="0"/>
        </a:p>
      </dgm:t>
    </dgm:pt>
    <dgm:pt modelId="{437ECE08-B76A-4559-81FD-92FC5E730197}" type="parTrans" cxnId="{02D95F6A-1B28-4C80-B656-AED9855E3C30}">
      <dgm:prSet/>
      <dgm:spPr/>
      <dgm:t>
        <a:bodyPr/>
        <a:lstStyle/>
        <a:p>
          <a:endParaRPr lang="pl-PL"/>
        </a:p>
      </dgm:t>
    </dgm:pt>
    <dgm:pt modelId="{44DDDE94-3CF5-440C-9341-5C9578748BD9}" type="sibTrans" cxnId="{02D95F6A-1B28-4C80-B656-AED9855E3C30}">
      <dgm:prSet/>
      <dgm:spPr/>
      <dgm:t>
        <a:bodyPr/>
        <a:lstStyle/>
        <a:p>
          <a:endParaRPr lang="pl-PL"/>
        </a:p>
      </dgm:t>
    </dgm:pt>
    <dgm:pt modelId="{5B261EF6-592F-46FD-83C2-064E644AD2A2}">
      <dgm:prSet/>
      <dgm:spPr/>
      <dgm:t>
        <a:bodyPr/>
        <a:lstStyle/>
        <a:p>
          <a:endParaRPr lang="pl-PL"/>
        </a:p>
      </dgm:t>
    </dgm:pt>
    <dgm:pt modelId="{4E59F1A9-7968-4A8D-94AE-8D94FECAE5A6}" type="parTrans" cxnId="{58D881C9-D6F9-4BA9-B666-FD4567D0A03B}">
      <dgm:prSet/>
      <dgm:spPr/>
      <dgm:t>
        <a:bodyPr/>
        <a:lstStyle/>
        <a:p>
          <a:endParaRPr lang="pl-PL"/>
        </a:p>
      </dgm:t>
    </dgm:pt>
    <dgm:pt modelId="{2CEE76AC-BD46-4784-B979-ACAA2F461C83}" type="sibTrans" cxnId="{58D881C9-D6F9-4BA9-B666-FD4567D0A03B}">
      <dgm:prSet/>
      <dgm:spPr/>
      <dgm:t>
        <a:bodyPr/>
        <a:lstStyle/>
        <a:p>
          <a:endParaRPr lang="pl-PL"/>
        </a:p>
      </dgm:t>
    </dgm:pt>
    <dgm:pt modelId="{E015EEDF-DE3F-49B3-87F0-746A89CC09B3}">
      <dgm:prSet/>
      <dgm:spPr/>
      <dgm:t>
        <a:bodyPr/>
        <a:lstStyle/>
        <a:p>
          <a:endParaRPr lang="pl-PL"/>
        </a:p>
      </dgm:t>
    </dgm:pt>
    <dgm:pt modelId="{C078927F-5036-49B4-852B-4B7F2D95767A}" type="parTrans" cxnId="{09629E73-2C58-4C7D-8BB3-00BE147D3841}">
      <dgm:prSet/>
      <dgm:spPr/>
      <dgm:t>
        <a:bodyPr/>
        <a:lstStyle/>
        <a:p>
          <a:endParaRPr lang="pl-PL"/>
        </a:p>
      </dgm:t>
    </dgm:pt>
    <dgm:pt modelId="{B432D7C6-A5E7-45FE-8639-409DF59C8B32}" type="sibTrans" cxnId="{09629E73-2C58-4C7D-8BB3-00BE147D3841}">
      <dgm:prSet/>
      <dgm:spPr/>
      <dgm:t>
        <a:bodyPr/>
        <a:lstStyle/>
        <a:p>
          <a:endParaRPr lang="pl-PL"/>
        </a:p>
      </dgm:t>
    </dgm:pt>
    <dgm:pt modelId="{13A25796-E1A6-4674-A097-C189D138AB30}">
      <dgm:prSet/>
      <dgm:spPr/>
      <dgm:t>
        <a:bodyPr/>
        <a:lstStyle/>
        <a:p>
          <a:endParaRPr lang="pl-PL"/>
        </a:p>
      </dgm:t>
    </dgm:pt>
    <dgm:pt modelId="{C8D0D32E-6E7C-4C52-87F3-159BC2B09BDD}" type="parTrans" cxnId="{E17CFE9C-B3FF-4858-BF06-38649739C960}">
      <dgm:prSet/>
      <dgm:spPr/>
      <dgm:t>
        <a:bodyPr/>
        <a:lstStyle/>
        <a:p>
          <a:endParaRPr lang="pl-PL"/>
        </a:p>
      </dgm:t>
    </dgm:pt>
    <dgm:pt modelId="{509C25A4-293D-4331-8D63-D234A3E2018F}" type="sibTrans" cxnId="{E17CFE9C-B3FF-4858-BF06-38649739C960}">
      <dgm:prSet/>
      <dgm:spPr/>
      <dgm:t>
        <a:bodyPr/>
        <a:lstStyle/>
        <a:p>
          <a:endParaRPr lang="pl-PL"/>
        </a:p>
      </dgm:t>
    </dgm:pt>
    <dgm:pt modelId="{5FB4BE00-9459-4855-8731-39FC80C02E3F}">
      <dgm:prSet/>
      <dgm:spPr/>
      <dgm:t>
        <a:bodyPr/>
        <a:lstStyle/>
        <a:p>
          <a:endParaRPr lang="pl-PL"/>
        </a:p>
      </dgm:t>
    </dgm:pt>
    <dgm:pt modelId="{87E36643-3854-4C19-8A89-775EA8EF224A}" type="parTrans" cxnId="{8FE2467F-8A8C-498B-B512-409463E4975C}">
      <dgm:prSet/>
      <dgm:spPr/>
      <dgm:t>
        <a:bodyPr/>
        <a:lstStyle/>
        <a:p>
          <a:endParaRPr lang="pl-PL"/>
        </a:p>
      </dgm:t>
    </dgm:pt>
    <dgm:pt modelId="{BB57D93C-A933-428B-A453-2A8EF2F5F826}" type="sibTrans" cxnId="{8FE2467F-8A8C-498B-B512-409463E4975C}">
      <dgm:prSet/>
      <dgm:spPr/>
      <dgm:t>
        <a:bodyPr/>
        <a:lstStyle/>
        <a:p>
          <a:endParaRPr lang="pl-PL"/>
        </a:p>
      </dgm:t>
    </dgm:pt>
    <dgm:pt modelId="{DBAAB559-EE5C-43F8-861B-F50EF57A5F7F}">
      <dgm:prSet phldrT="[Tekst]" custT="1"/>
      <dgm:spPr/>
      <dgm:t>
        <a:bodyPr/>
        <a:lstStyle/>
        <a:p>
          <a:r>
            <a:rPr lang="pl-PL" sz="1400" b="1" dirty="0" smtClean="0">
              <a:solidFill>
                <a:srgbClr val="0070C0"/>
              </a:solidFill>
            </a:rPr>
            <a:t>Dzień narodzin</a:t>
          </a:r>
          <a:endParaRPr lang="pl-PL" sz="1400" b="1" dirty="0">
            <a:solidFill>
              <a:srgbClr val="0070C0"/>
            </a:solidFill>
          </a:endParaRPr>
        </a:p>
      </dgm:t>
    </dgm:pt>
    <dgm:pt modelId="{C20F297A-4FD6-4946-B8D5-2267E000D113}" type="sibTrans" cxnId="{1DCE6F81-8ACA-44BE-AAAB-BD88ED558F05}">
      <dgm:prSet/>
      <dgm:spPr/>
      <dgm:t>
        <a:bodyPr/>
        <a:lstStyle/>
        <a:p>
          <a:endParaRPr lang="pl-PL"/>
        </a:p>
      </dgm:t>
    </dgm:pt>
    <dgm:pt modelId="{E50EFE02-B00A-430E-A7E9-C9AD9E5D82AA}" type="parTrans" cxnId="{1DCE6F81-8ACA-44BE-AAAB-BD88ED558F05}">
      <dgm:prSet/>
      <dgm:spPr/>
      <dgm:t>
        <a:bodyPr/>
        <a:lstStyle/>
        <a:p>
          <a:endParaRPr lang="pl-PL"/>
        </a:p>
      </dgm:t>
    </dgm:pt>
    <dgm:pt modelId="{E2F535D1-B077-482A-9D71-86DADBF90FA1}" type="pres">
      <dgm:prSet presAssocID="{6A64ECDA-D884-4F56-917A-B0D493B52E60}" presName="Name0" presStyleCnt="0">
        <dgm:presLayoutVars>
          <dgm:dir/>
          <dgm:resizeHandles val="exact"/>
        </dgm:presLayoutVars>
      </dgm:prSet>
      <dgm:spPr/>
    </dgm:pt>
    <dgm:pt modelId="{99D220D1-2E91-493F-8C22-F188AB9114D7}" type="pres">
      <dgm:prSet presAssocID="{6A64ECDA-D884-4F56-917A-B0D493B52E60}" presName="arrow" presStyleLbl="bgShp" presStyleIdx="0" presStyleCnt="1" custLinFactNeighborX="126" custLinFactNeighborY="-839"/>
      <dgm:spPr/>
    </dgm:pt>
    <dgm:pt modelId="{161BE429-61E5-4E7B-8997-404A6B4B671D}" type="pres">
      <dgm:prSet presAssocID="{6A64ECDA-D884-4F56-917A-B0D493B52E60}" presName="points" presStyleCnt="0"/>
      <dgm:spPr/>
    </dgm:pt>
    <dgm:pt modelId="{6EC04EAD-A37F-4D08-A32F-0F76C7449931}" type="pres">
      <dgm:prSet presAssocID="{DBAAB559-EE5C-43F8-861B-F50EF57A5F7F}" presName="compositeA" presStyleCnt="0"/>
      <dgm:spPr/>
    </dgm:pt>
    <dgm:pt modelId="{5AD03CCD-ACA6-4383-A2DF-76609C454931}" type="pres">
      <dgm:prSet presAssocID="{DBAAB559-EE5C-43F8-861B-F50EF57A5F7F}" presName="textA" presStyleLbl="revTx" presStyleIdx="0" presStyleCnt="7" custLinFactNeighborX="-368" custLinFactNeighborY="16812">
        <dgm:presLayoutVars>
          <dgm:bulletEnabled val="1"/>
        </dgm:presLayoutVars>
      </dgm:prSet>
      <dgm:spPr/>
      <dgm:t>
        <a:bodyPr/>
        <a:lstStyle/>
        <a:p>
          <a:endParaRPr lang="pl-PL"/>
        </a:p>
      </dgm:t>
    </dgm:pt>
    <dgm:pt modelId="{A50FB758-09C4-4D92-A2A7-EB373DA5DA08}" type="pres">
      <dgm:prSet presAssocID="{DBAAB559-EE5C-43F8-861B-F50EF57A5F7F}" presName="circleA" presStyleLbl="node1" presStyleIdx="0" presStyleCnt="7" custLinFactNeighborX="4829" custLinFactNeighborY="-426"/>
      <dgm:spPr>
        <a:solidFill>
          <a:srgbClr val="66CCFF"/>
        </a:solidFill>
        <a:ln w="76200">
          <a:solidFill>
            <a:schemeClr val="bg1"/>
          </a:solidFill>
        </a:ln>
      </dgm:spPr>
      <dgm:t>
        <a:bodyPr/>
        <a:lstStyle/>
        <a:p>
          <a:endParaRPr lang="pl-PL"/>
        </a:p>
      </dgm:t>
    </dgm:pt>
    <dgm:pt modelId="{654ECD18-0D53-426E-AD7A-87BC4930694F}" type="pres">
      <dgm:prSet presAssocID="{DBAAB559-EE5C-43F8-861B-F50EF57A5F7F}" presName="spaceA" presStyleCnt="0"/>
      <dgm:spPr/>
    </dgm:pt>
    <dgm:pt modelId="{C4F9CF86-42AC-43AC-9471-7244390574CC}" type="pres">
      <dgm:prSet presAssocID="{C20F297A-4FD6-4946-B8D5-2267E000D113}" presName="space" presStyleCnt="0"/>
      <dgm:spPr/>
    </dgm:pt>
    <dgm:pt modelId="{B01CBE9F-DE2D-4D4F-BA90-5CAC4CDAE537}" type="pres">
      <dgm:prSet presAssocID="{625E42D1-E0EC-4E80-B98F-DF08DB1A0CA3}" presName="compositeB" presStyleCnt="0"/>
      <dgm:spPr/>
    </dgm:pt>
    <dgm:pt modelId="{726A5FCB-93F6-4161-8284-DA8BD7D1C498}" type="pres">
      <dgm:prSet presAssocID="{625E42D1-E0EC-4E80-B98F-DF08DB1A0CA3}" presName="textB" presStyleLbl="revTx" presStyleIdx="1" presStyleCnt="7">
        <dgm:presLayoutVars>
          <dgm:bulletEnabled val="1"/>
        </dgm:presLayoutVars>
      </dgm:prSet>
      <dgm:spPr/>
      <dgm:t>
        <a:bodyPr/>
        <a:lstStyle/>
        <a:p>
          <a:endParaRPr lang="pl-PL"/>
        </a:p>
      </dgm:t>
    </dgm:pt>
    <dgm:pt modelId="{EE4285FC-53F5-40AC-B2DB-F7DEAE44EC1B}" type="pres">
      <dgm:prSet presAssocID="{625E42D1-E0EC-4E80-B98F-DF08DB1A0CA3}" presName="circleB" presStyleLbl="node1" presStyleIdx="1" presStyleCnt="7"/>
      <dgm:spPr>
        <a:solidFill>
          <a:schemeClr val="accent1">
            <a:lumMod val="40000"/>
            <a:lumOff val="60000"/>
          </a:schemeClr>
        </a:solidFill>
      </dgm:spPr>
    </dgm:pt>
    <dgm:pt modelId="{22BA042B-8135-4515-B64C-51838AF280C5}" type="pres">
      <dgm:prSet presAssocID="{625E42D1-E0EC-4E80-B98F-DF08DB1A0CA3}" presName="spaceB" presStyleCnt="0"/>
      <dgm:spPr/>
    </dgm:pt>
    <dgm:pt modelId="{27F386C2-8B8B-4C14-9A0E-A2D97D3F1749}" type="pres">
      <dgm:prSet presAssocID="{3207EC03-B6C2-4EE0-8709-8818F3108B18}" presName="space" presStyleCnt="0"/>
      <dgm:spPr/>
    </dgm:pt>
    <dgm:pt modelId="{4BD69DFD-A942-4027-B145-9C1DD5167CD8}" type="pres">
      <dgm:prSet presAssocID="{3A4CF716-C23D-422B-BEF8-06AFE6EA5A6D}" presName="compositeA" presStyleCnt="0"/>
      <dgm:spPr/>
    </dgm:pt>
    <dgm:pt modelId="{5DE0BB51-42F7-455F-A4A0-B3B6C215D603}" type="pres">
      <dgm:prSet presAssocID="{3A4CF716-C23D-422B-BEF8-06AFE6EA5A6D}" presName="textA" presStyleLbl="revTx" presStyleIdx="2" presStyleCnt="7" custScaleX="145022" custLinFactNeighborX="53205" custLinFactNeighborY="1519">
        <dgm:presLayoutVars>
          <dgm:bulletEnabled val="1"/>
        </dgm:presLayoutVars>
      </dgm:prSet>
      <dgm:spPr/>
      <dgm:t>
        <a:bodyPr/>
        <a:lstStyle/>
        <a:p>
          <a:endParaRPr lang="pl-PL"/>
        </a:p>
      </dgm:t>
    </dgm:pt>
    <dgm:pt modelId="{3F090032-2D5E-4FF5-AEFC-DC3DA781D5A0}" type="pres">
      <dgm:prSet presAssocID="{3A4CF716-C23D-422B-BEF8-06AFE6EA5A6D}" presName="circleA" presStyleLbl="node1" presStyleIdx="2" presStyleCnt="7"/>
      <dgm:spPr>
        <a:solidFill>
          <a:schemeClr val="accent4">
            <a:lumMod val="75000"/>
          </a:schemeClr>
        </a:solidFill>
      </dgm:spPr>
    </dgm:pt>
    <dgm:pt modelId="{17E17B15-4371-4CD4-896E-2E432DF2C229}" type="pres">
      <dgm:prSet presAssocID="{3A4CF716-C23D-422B-BEF8-06AFE6EA5A6D}" presName="spaceA" presStyleCnt="0"/>
      <dgm:spPr/>
    </dgm:pt>
    <dgm:pt modelId="{A1A18F0A-5F91-48B8-947A-AFCB742B8287}" type="pres">
      <dgm:prSet presAssocID="{44DDDE94-3CF5-440C-9341-5C9578748BD9}" presName="space" presStyleCnt="0"/>
      <dgm:spPr/>
    </dgm:pt>
    <dgm:pt modelId="{B7A37BA8-8DD0-4E5C-A8A7-D812C9051090}" type="pres">
      <dgm:prSet presAssocID="{5B261EF6-592F-46FD-83C2-064E644AD2A2}" presName="compositeB" presStyleCnt="0"/>
      <dgm:spPr/>
    </dgm:pt>
    <dgm:pt modelId="{50482804-0B55-49E6-835F-02B017278C68}" type="pres">
      <dgm:prSet presAssocID="{5B261EF6-592F-46FD-83C2-064E644AD2A2}" presName="textB" presStyleLbl="revTx" presStyleIdx="3" presStyleCnt="7">
        <dgm:presLayoutVars>
          <dgm:bulletEnabled val="1"/>
        </dgm:presLayoutVars>
      </dgm:prSet>
      <dgm:spPr/>
      <dgm:t>
        <a:bodyPr/>
        <a:lstStyle/>
        <a:p>
          <a:endParaRPr lang="pl-PL"/>
        </a:p>
      </dgm:t>
    </dgm:pt>
    <dgm:pt modelId="{298B51D2-657C-4DB7-9B13-45D21AE44310}" type="pres">
      <dgm:prSet presAssocID="{5B261EF6-592F-46FD-83C2-064E644AD2A2}" presName="circleB" presStyleLbl="node1" presStyleIdx="3" presStyleCnt="7" custLinFactNeighborX="-35795" custLinFactNeighborY="-426"/>
      <dgm:spPr>
        <a:solidFill>
          <a:srgbClr val="336600"/>
        </a:solidFill>
      </dgm:spPr>
    </dgm:pt>
    <dgm:pt modelId="{717E5E01-4517-4679-8DEA-FAFFA16E28BF}" type="pres">
      <dgm:prSet presAssocID="{5B261EF6-592F-46FD-83C2-064E644AD2A2}" presName="spaceB" presStyleCnt="0"/>
      <dgm:spPr/>
    </dgm:pt>
    <dgm:pt modelId="{76E06C4C-5649-49C4-A484-2524A5CEB8BA}" type="pres">
      <dgm:prSet presAssocID="{2CEE76AC-BD46-4784-B979-ACAA2F461C83}" presName="space" presStyleCnt="0"/>
      <dgm:spPr/>
    </dgm:pt>
    <dgm:pt modelId="{D8DF450D-D189-46AD-A9E0-D7305B4B6676}" type="pres">
      <dgm:prSet presAssocID="{E015EEDF-DE3F-49B3-87F0-746A89CC09B3}" presName="compositeA" presStyleCnt="0"/>
      <dgm:spPr/>
    </dgm:pt>
    <dgm:pt modelId="{F7387210-19BE-4247-A121-77B85EB0330E}" type="pres">
      <dgm:prSet presAssocID="{E015EEDF-DE3F-49B3-87F0-746A89CC09B3}" presName="textA" presStyleLbl="revTx" presStyleIdx="4" presStyleCnt="7">
        <dgm:presLayoutVars>
          <dgm:bulletEnabled val="1"/>
        </dgm:presLayoutVars>
      </dgm:prSet>
      <dgm:spPr/>
      <dgm:t>
        <a:bodyPr/>
        <a:lstStyle/>
        <a:p>
          <a:endParaRPr lang="pl-PL"/>
        </a:p>
      </dgm:t>
    </dgm:pt>
    <dgm:pt modelId="{BAD3E89A-FC95-4A2B-B791-1D52143D78FA}" type="pres">
      <dgm:prSet presAssocID="{E015EEDF-DE3F-49B3-87F0-746A89CC09B3}" presName="circleA" presStyleLbl="node1" presStyleIdx="4" presStyleCnt="7"/>
      <dgm:spPr>
        <a:solidFill>
          <a:srgbClr val="FF6600"/>
        </a:solidFill>
      </dgm:spPr>
    </dgm:pt>
    <dgm:pt modelId="{B3F3493A-3A19-4B01-991D-30FC54E1C14E}" type="pres">
      <dgm:prSet presAssocID="{E015EEDF-DE3F-49B3-87F0-746A89CC09B3}" presName="spaceA" presStyleCnt="0"/>
      <dgm:spPr/>
    </dgm:pt>
    <dgm:pt modelId="{7FAC5492-5DF6-4F60-BCBD-9D505989A899}" type="pres">
      <dgm:prSet presAssocID="{B432D7C6-A5E7-45FE-8639-409DF59C8B32}" presName="space" presStyleCnt="0"/>
      <dgm:spPr/>
    </dgm:pt>
    <dgm:pt modelId="{2B93AB13-CB80-4C4F-B803-7664813B4927}" type="pres">
      <dgm:prSet presAssocID="{13A25796-E1A6-4674-A097-C189D138AB30}" presName="compositeB" presStyleCnt="0"/>
      <dgm:spPr/>
    </dgm:pt>
    <dgm:pt modelId="{8EED5533-4223-487C-BE89-F430C27B9628}" type="pres">
      <dgm:prSet presAssocID="{13A25796-E1A6-4674-A097-C189D138AB30}" presName="textB" presStyleLbl="revTx" presStyleIdx="5" presStyleCnt="7">
        <dgm:presLayoutVars>
          <dgm:bulletEnabled val="1"/>
        </dgm:presLayoutVars>
      </dgm:prSet>
      <dgm:spPr/>
      <dgm:t>
        <a:bodyPr/>
        <a:lstStyle/>
        <a:p>
          <a:endParaRPr lang="pl-PL"/>
        </a:p>
      </dgm:t>
    </dgm:pt>
    <dgm:pt modelId="{7F9D1F00-9A35-4E70-AC81-2779BBBA97BA}" type="pres">
      <dgm:prSet presAssocID="{13A25796-E1A6-4674-A097-C189D138AB30}" presName="circleB" presStyleLbl="node1" presStyleIdx="5" presStyleCnt="7"/>
      <dgm:spPr>
        <a:solidFill>
          <a:schemeClr val="accent1"/>
        </a:solidFill>
        <a:ln w="76200">
          <a:solidFill>
            <a:schemeClr val="bg1"/>
          </a:solidFill>
        </a:ln>
      </dgm:spPr>
    </dgm:pt>
    <dgm:pt modelId="{50667123-1A9E-424F-A60F-716BB7608ABB}" type="pres">
      <dgm:prSet presAssocID="{13A25796-E1A6-4674-A097-C189D138AB30}" presName="spaceB" presStyleCnt="0"/>
      <dgm:spPr/>
    </dgm:pt>
    <dgm:pt modelId="{2AA59FAD-B282-492F-83EB-A0070F2EE7CD}" type="pres">
      <dgm:prSet presAssocID="{509C25A4-293D-4331-8D63-D234A3E2018F}" presName="space" presStyleCnt="0"/>
      <dgm:spPr/>
    </dgm:pt>
    <dgm:pt modelId="{629A0B78-60E2-4285-BF23-FEFEA7062B96}" type="pres">
      <dgm:prSet presAssocID="{5FB4BE00-9459-4855-8731-39FC80C02E3F}" presName="compositeA" presStyleCnt="0"/>
      <dgm:spPr/>
    </dgm:pt>
    <dgm:pt modelId="{97D81DC1-0E6A-419A-A8B5-4EEC1447E6C6}" type="pres">
      <dgm:prSet presAssocID="{5FB4BE00-9459-4855-8731-39FC80C02E3F}" presName="textA" presStyleLbl="revTx" presStyleIdx="6" presStyleCnt="7">
        <dgm:presLayoutVars>
          <dgm:bulletEnabled val="1"/>
        </dgm:presLayoutVars>
      </dgm:prSet>
      <dgm:spPr/>
      <dgm:t>
        <a:bodyPr/>
        <a:lstStyle/>
        <a:p>
          <a:endParaRPr lang="pl-PL"/>
        </a:p>
      </dgm:t>
    </dgm:pt>
    <dgm:pt modelId="{5AF2A94F-C8B8-4E12-A01F-0BCEB715E8CE}" type="pres">
      <dgm:prSet presAssocID="{5FB4BE00-9459-4855-8731-39FC80C02E3F}" presName="circleA" presStyleLbl="node1" presStyleIdx="6" presStyleCnt="7"/>
      <dgm:spPr>
        <a:solidFill>
          <a:schemeClr val="bg1"/>
        </a:solidFill>
      </dgm:spPr>
    </dgm:pt>
    <dgm:pt modelId="{BD5EF5DD-14C7-419C-86BE-E6D016CC4C7C}" type="pres">
      <dgm:prSet presAssocID="{5FB4BE00-9459-4855-8731-39FC80C02E3F}" presName="spaceA" presStyleCnt="0"/>
      <dgm:spPr/>
    </dgm:pt>
  </dgm:ptLst>
  <dgm:cxnLst>
    <dgm:cxn modelId="{E8E015DB-4967-4107-BEA8-AB45E3D8AE26}" srcId="{6A64ECDA-D884-4F56-917A-B0D493B52E60}" destId="{625E42D1-E0EC-4E80-B98F-DF08DB1A0CA3}" srcOrd="1" destOrd="0" parTransId="{C9539FFF-71A1-4365-A662-142B28867D0C}" sibTransId="{3207EC03-B6C2-4EE0-8709-8818F3108B18}"/>
    <dgm:cxn modelId="{CD1450A7-8D14-4970-9050-6E56C950DF8A}" type="presOf" srcId="{E015EEDF-DE3F-49B3-87F0-746A89CC09B3}" destId="{F7387210-19BE-4247-A121-77B85EB0330E}" srcOrd="0" destOrd="0" presId="urn:microsoft.com/office/officeart/2005/8/layout/hProcess11"/>
    <dgm:cxn modelId="{09629E73-2C58-4C7D-8BB3-00BE147D3841}" srcId="{6A64ECDA-D884-4F56-917A-B0D493B52E60}" destId="{E015EEDF-DE3F-49B3-87F0-746A89CC09B3}" srcOrd="4" destOrd="0" parTransId="{C078927F-5036-49B4-852B-4B7F2D95767A}" sibTransId="{B432D7C6-A5E7-45FE-8639-409DF59C8B32}"/>
    <dgm:cxn modelId="{A065A654-3960-4A76-B6C2-7A4DF62B09C5}" type="presOf" srcId="{5B261EF6-592F-46FD-83C2-064E644AD2A2}" destId="{50482804-0B55-49E6-835F-02B017278C68}" srcOrd="0" destOrd="0" presId="urn:microsoft.com/office/officeart/2005/8/layout/hProcess11"/>
    <dgm:cxn modelId="{02D95F6A-1B28-4C80-B656-AED9855E3C30}" srcId="{6A64ECDA-D884-4F56-917A-B0D493B52E60}" destId="{3A4CF716-C23D-422B-BEF8-06AFE6EA5A6D}" srcOrd="2" destOrd="0" parTransId="{437ECE08-B76A-4559-81FD-92FC5E730197}" sibTransId="{44DDDE94-3CF5-440C-9341-5C9578748BD9}"/>
    <dgm:cxn modelId="{81D4B671-1740-4CD1-A294-F74BE2ACBC2F}" type="presOf" srcId="{DBAAB559-EE5C-43F8-861B-F50EF57A5F7F}" destId="{5AD03CCD-ACA6-4383-A2DF-76609C454931}" srcOrd="0" destOrd="0" presId="urn:microsoft.com/office/officeart/2005/8/layout/hProcess11"/>
    <dgm:cxn modelId="{23405A8A-6A68-4539-86DE-BC7132FCEDC9}" type="presOf" srcId="{6A64ECDA-D884-4F56-917A-B0D493B52E60}" destId="{E2F535D1-B077-482A-9D71-86DADBF90FA1}" srcOrd="0" destOrd="0" presId="urn:microsoft.com/office/officeart/2005/8/layout/hProcess11"/>
    <dgm:cxn modelId="{C2F9A166-5E5E-4AFC-872A-3071CBD6E90F}" type="presOf" srcId="{13A25796-E1A6-4674-A097-C189D138AB30}" destId="{8EED5533-4223-487C-BE89-F430C27B9628}" srcOrd="0" destOrd="0" presId="urn:microsoft.com/office/officeart/2005/8/layout/hProcess11"/>
    <dgm:cxn modelId="{1DCE6F81-8ACA-44BE-AAAB-BD88ED558F05}" srcId="{6A64ECDA-D884-4F56-917A-B0D493B52E60}" destId="{DBAAB559-EE5C-43F8-861B-F50EF57A5F7F}" srcOrd="0" destOrd="0" parTransId="{E50EFE02-B00A-430E-A7E9-C9AD9E5D82AA}" sibTransId="{C20F297A-4FD6-4946-B8D5-2267E000D113}"/>
    <dgm:cxn modelId="{FBD0C56C-4626-409E-B676-1D8E8CD55A7B}" type="presOf" srcId="{3A4CF716-C23D-422B-BEF8-06AFE6EA5A6D}" destId="{5DE0BB51-42F7-455F-A4A0-B3B6C215D603}" srcOrd="0" destOrd="0" presId="urn:microsoft.com/office/officeart/2005/8/layout/hProcess11"/>
    <dgm:cxn modelId="{64D195E6-8DF7-42FE-9854-4301E63BEFC9}" type="presOf" srcId="{5FB4BE00-9459-4855-8731-39FC80C02E3F}" destId="{97D81DC1-0E6A-419A-A8B5-4EEC1447E6C6}" srcOrd="0" destOrd="0" presId="urn:microsoft.com/office/officeart/2005/8/layout/hProcess11"/>
    <dgm:cxn modelId="{58D881C9-D6F9-4BA9-B666-FD4567D0A03B}" srcId="{6A64ECDA-D884-4F56-917A-B0D493B52E60}" destId="{5B261EF6-592F-46FD-83C2-064E644AD2A2}" srcOrd="3" destOrd="0" parTransId="{4E59F1A9-7968-4A8D-94AE-8D94FECAE5A6}" sibTransId="{2CEE76AC-BD46-4784-B979-ACAA2F461C83}"/>
    <dgm:cxn modelId="{E17CFE9C-B3FF-4858-BF06-38649739C960}" srcId="{6A64ECDA-D884-4F56-917A-B0D493B52E60}" destId="{13A25796-E1A6-4674-A097-C189D138AB30}" srcOrd="5" destOrd="0" parTransId="{C8D0D32E-6E7C-4C52-87F3-159BC2B09BDD}" sibTransId="{509C25A4-293D-4331-8D63-D234A3E2018F}"/>
    <dgm:cxn modelId="{8FE2467F-8A8C-498B-B512-409463E4975C}" srcId="{6A64ECDA-D884-4F56-917A-B0D493B52E60}" destId="{5FB4BE00-9459-4855-8731-39FC80C02E3F}" srcOrd="6" destOrd="0" parTransId="{87E36643-3854-4C19-8A89-775EA8EF224A}" sibTransId="{BB57D93C-A933-428B-A453-2A8EF2F5F826}"/>
    <dgm:cxn modelId="{98E755A9-9441-4195-AA13-61951936C72B}" type="presOf" srcId="{625E42D1-E0EC-4E80-B98F-DF08DB1A0CA3}" destId="{726A5FCB-93F6-4161-8284-DA8BD7D1C498}" srcOrd="0" destOrd="0" presId="urn:microsoft.com/office/officeart/2005/8/layout/hProcess11"/>
    <dgm:cxn modelId="{C7E92815-1474-4767-972D-4235BC1D5F82}" type="presParOf" srcId="{E2F535D1-B077-482A-9D71-86DADBF90FA1}" destId="{99D220D1-2E91-493F-8C22-F188AB9114D7}" srcOrd="0" destOrd="0" presId="urn:microsoft.com/office/officeart/2005/8/layout/hProcess11"/>
    <dgm:cxn modelId="{15FB2C95-B812-4DA7-A9D9-999F39984A1B}" type="presParOf" srcId="{E2F535D1-B077-482A-9D71-86DADBF90FA1}" destId="{161BE429-61E5-4E7B-8997-404A6B4B671D}" srcOrd="1" destOrd="0" presId="urn:microsoft.com/office/officeart/2005/8/layout/hProcess11"/>
    <dgm:cxn modelId="{57DE0AEB-2DD2-41A2-B42D-F14BDC697E06}" type="presParOf" srcId="{161BE429-61E5-4E7B-8997-404A6B4B671D}" destId="{6EC04EAD-A37F-4D08-A32F-0F76C7449931}" srcOrd="0" destOrd="0" presId="urn:microsoft.com/office/officeart/2005/8/layout/hProcess11"/>
    <dgm:cxn modelId="{B226BB74-0BA3-4305-9358-43335649C4C8}" type="presParOf" srcId="{6EC04EAD-A37F-4D08-A32F-0F76C7449931}" destId="{5AD03CCD-ACA6-4383-A2DF-76609C454931}" srcOrd="0" destOrd="0" presId="urn:microsoft.com/office/officeart/2005/8/layout/hProcess11"/>
    <dgm:cxn modelId="{13D6D25C-DDA3-4263-8A1C-22B1655BE01F}" type="presParOf" srcId="{6EC04EAD-A37F-4D08-A32F-0F76C7449931}" destId="{A50FB758-09C4-4D92-A2A7-EB373DA5DA08}" srcOrd="1" destOrd="0" presId="urn:microsoft.com/office/officeart/2005/8/layout/hProcess11"/>
    <dgm:cxn modelId="{827E67CF-B6B0-4124-B592-695EC711FBDE}" type="presParOf" srcId="{6EC04EAD-A37F-4D08-A32F-0F76C7449931}" destId="{654ECD18-0D53-426E-AD7A-87BC4930694F}" srcOrd="2" destOrd="0" presId="urn:microsoft.com/office/officeart/2005/8/layout/hProcess11"/>
    <dgm:cxn modelId="{31B39A32-CD78-445C-B82C-0D67C455033D}" type="presParOf" srcId="{161BE429-61E5-4E7B-8997-404A6B4B671D}" destId="{C4F9CF86-42AC-43AC-9471-7244390574CC}" srcOrd="1" destOrd="0" presId="urn:microsoft.com/office/officeart/2005/8/layout/hProcess11"/>
    <dgm:cxn modelId="{0E29B89E-671D-4F24-B326-D4832DB91B48}" type="presParOf" srcId="{161BE429-61E5-4E7B-8997-404A6B4B671D}" destId="{B01CBE9F-DE2D-4D4F-BA90-5CAC4CDAE537}" srcOrd="2" destOrd="0" presId="urn:microsoft.com/office/officeart/2005/8/layout/hProcess11"/>
    <dgm:cxn modelId="{2D82C367-3AE4-47F6-B8DF-42EC30E8CA0C}" type="presParOf" srcId="{B01CBE9F-DE2D-4D4F-BA90-5CAC4CDAE537}" destId="{726A5FCB-93F6-4161-8284-DA8BD7D1C498}" srcOrd="0" destOrd="0" presId="urn:microsoft.com/office/officeart/2005/8/layout/hProcess11"/>
    <dgm:cxn modelId="{97236BE1-569D-4492-86BC-598ABAC645A5}" type="presParOf" srcId="{B01CBE9F-DE2D-4D4F-BA90-5CAC4CDAE537}" destId="{EE4285FC-53F5-40AC-B2DB-F7DEAE44EC1B}" srcOrd="1" destOrd="0" presId="urn:microsoft.com/office/officeart/2005/8/layout/hProcess11"/>
    <dgm:cxn modelId="{0030A73E-859F-4CD6-AC46-856250AE3F75}" type="presParOf" srcId="{B01CBE9F-DE2D-4D4F-BA90-5CAC4CDAE537}" destId="{22BA042B-8135-4515-B64C-51838AF280C5}" srcOrd="2" destOrd="0" presId="urn:microsoft.com/office/officeart/2005/8/layout/hProcess11"/>
    <dgm:cxn modelId="{8B15B3B9-FFC3-426A-8254-EC008E644B11}" type="presParOf" srcId="{161BE429-61E5-4E7B-8997-404A6B4B671D}" destId="{27F386C2-8B8B-4C14-9A0E-A2D97D3F1749}" srcOrd="3" destOrd="0" presId="urn:microsoft.com/office/officeart/2005/8/layout/hProcess11"/>
    <dgm:cxn modelId="{4617B0FB-1EB4-4CDF-9A8E-005F82CAE3F8}" type="presParOf" srcId="{161BE429-61E5-4E7B-8997-404A6B4B671D}" destId="{4BD69DFD-A942-4027-B145-9C1DD5167CD8}" srcOrd="4" destOrd="0" presId="urn:microsoft.com/office/officeart/2005/8/layout/hProcess11"/>
    <dgm:cxn modelId="{9455C7C4-D589-43C6-A74E-8C7CE85CE128}" type="presParOf" srcId="{4BD69DFD-A942-4027-B145-9C1DD5167CD8}" destId="{5DE0BB51-42F7-455F-A4A0-B3B6C215D603}" srcOrd="0" destOrd="0" presId="urn:microsoft.com/office/officeart/2005/8/layout/hProcess11"/>
    <dgm:cxn modelId="{D75457E6-7934-4AEC-AA92-A22A3870AC29}" type="presParOf" srcId="{4BD69DFD-A942-4027-B145-9C1DD5167CD8}" destId="{3F090032-2D5E-4FF5-AEFC-DC3DA781D5A0}" srcOrd="1" destOrd="0" presId="urn:microsoft.com/office/officeart/2005/8/layout/hProcess11"/>
    <dgm:cxn modelId="{D85187BA-3A73-4B1D-96B4-090E5A57ABCC}" type="presParOf" srcId="{4BD69DFD-A942-4027-B145-9C1DD5167CD8}" destId="{17E17B15-4371-4CD4-896E-2E432DF2C229}" srcOrd="2" destOrd="0" presId="urn:microsoft.com/office/officeart/2005/8/layout/hProcess11"/>
    <dgm:cxn modelId="{F9CCBA15-83CB-42E2-AB34-A9917EC482F6}" type="presParOf" srcId="{161BE429-61E5-4E7B-8997-404A6B4B671D}" destId="{A1A18F0A-5F91-48B8-947A-AFCB742B8287}" srcOrd="5" destOrd="0" presId="urn:microsoft.com/office/officeart/2005/8/layout/hProcess11"/>
    <dgm:cxn modelId="{C1DEFF02-0C65-4D6F-8007-AD3EDFF62062}" type="presParOf" srcId="{161BE429-61E5-4E7B-8997-404A6B4B671D}" destId="{B7A37BA8-8DD0-4E5C-A8A7-D812C9051090}" srcOrd="6" destOrd="0" presId="urn:microsoft.com/office/officeart/2005/8/layout/hProcess11"/>
    <dgm:cxn modelId="{497043B8-C13E-45DA-9ABB-2B8A811CEA68}" type="presParOf" srcId="{B7A37BA8-8DD0-4E5C-A8A7-D812C9051090}" destId="{50482804-0B55-49E6-835F-02B017278C68}" srcOrd="0" destOrd="0" presId="urn:microsoft.com/office/officeart/2005/8/layout/hProcess11"/>
    <dgm:cxn modelId="{6DD9A24D-646E-4F56-9D2C-87E4C18A6431}" type="presParOf" srcId="{B7A37BA8-8DD0-4E5C-A8A7-D812C9051090}" destId="{298B51D2-657C-4DB7-9B13-45D21AE44310}" srcOrd="1" destOrd="0" presId="urn:microsoft.com/office/officeart/2005/8/layout/hProcess11"/>
    <dgm:cxn modelId="{2BB130A8-5311-4FE2-846E-CDC634BF2204}" type="presParOf" srcId="{B7A37BA8-8DD0-4E5C-A8A7-D812C9051090}" destId="{717E5E01-4517-4679-8DEA-FAFFA16E28BF}" srcOrd="2" destOrd="0" presId="urn:microsoft.com/office/officeart/2005/8/layout/hProcess11"/>
    <dgm:cxn modelId="{2EFDCC08-2D7E-4C71-A659-092FAC88444A}" type="presParOf" srcId="{161BE429-61E5-4E7B-8997-404A6B4B671D}" destId="{76E06C4C-5649-49C4-A484-2524A5CEB8BA}" srcOrd="7" destOrd="0" presId="urn:microsoft.com/office/officeart/2005/8/layout/hProcess11"/>
    <dgm:cxn modelId="{A42200ED-D6FD-4916-A3B8-E7896F26A7E0}" type="presParOf" srcId="{161BE429-61E5-4E7B-8997-404A6B4B671D}" destId="{D8DF450D-D189-46AD-A9E0-D7305B4B6676}" srcOrd="8" destOrd="0" presId="urn:microsoft.com/office/officeart/2005/8/layout/hProcess11"/>
    <dgm:cxn modelId="{3B9BB2E0-4953-4BE9-BDCB-69DCD7D7FAC5}" type="presParOf" srcId="{D8DF450D-D189-46AD-A9E0-D7305B4B6676}" destId="{F7387210-19BE-4247-A121-77B85EB0330E}" srcOrd="0" destOrd="0" presId="urn:microsoft.com/office/officeart/2005/8/layout/hProcess11"/>
    <dgm:cxn modelId="{888F4576-2835-472D-B4C4-37464CE3C963}" type="presParOf" srcId="{D8DF450D-D189-46AD-A9E0-D7305B4B6676}" destId="{BAD3E89A-FC95-4A2B-B791-1D52143D78FA}" srcOrd="1" destOrd="0" presId="urn:microsoft.com/office/officeart/2005/8/layout/hProcess11"/>
    <dgm:cxn modelId="{713E18CF-319F-45D7-991B-A82E8712A56C}" type="presParOf" srcId="{D8DF450D-D189-46AD-A9E0-D7305B4B6676}" destId="{B3F3493A-3A19-4B01-991D-30FC54E1C14E}" srcOrd="2" destOrd="0" presId="urn:microsoft.com/office/officeart/2005/8/layout/hProcess11"/>
    <dgm:cxn modelId="{43FC9342-DD23-4833-9CFD-5EC02BF0F5CC}" type="presParOf" srcId="{161BE429-61E5-4E7B-8997-404A6B4B671D}" destId="{7FAC5492-5DF6-4F60-BCBD-9D505989A899}" srcOrd="9" destOrd="0" presId="urn:microsoft.com/office/officeart/2005/8/layout/hProcess11"/>
    <dgm:cxn modelId="{5A40C54B-FB03-4835-9CAE-E90B65BC1F2F}" type="presParOf" srcId="{161BE429-61E5-4E7B-8997-404A6B4B671D}" destId="{2B93AB13-CB80-4C4F-B803-7664813B4927}" srcOrd="10" destOrd="0" presId="urn:microsoft.com/office/officeart/2005/8/layout/hProcess11"/>
    <dgm:cxn modelId="{AB4DD016-FDFF-4F0B-8F01-552D045D01F0}" type="presParOf" srcId="{2B93AB13-CB80-4C4F-B803-7664813B4927}" destId="{8EED5533-4223-487C-BE89-F430C27B9628}" srcOrd="0" destOrd="0" presId="urn:microsoft.com/office/officeart/2005/8/layout/hProcess11"/>
    <dgm:cxn modelId="{5006BFD1-6CD6-44DB-9470-1B10D1B710F2}" type="presParOf" srcId="{2B93AB13-CB80-4C4F-B803-7664813B4927}" destId="{7F9D1F00-9A35-4E70-AC81-2779BBBA97BA}" srcOrd="1" destOrd="0" presId="urn:microsoft.com/office/officeart/2005/8/layout/hProcess11"/>
    <dgm:cxn modelId="{10E12AF0-8D24-486E-AB1C-CBA48F56C1BC}" type="presParOf" srcId="{2B93AB13-CB80-4C4F-B803-7664813B4927}" destId="{50667123-1A9E-424F-A60F-716BB7608ABB}" srcOrd="2" destOrd="0" presId="urn:microsoft.com/office/officeart/2005/8/layout/hProcess11"/>
    <dgm:cxn modelId="{5595FAF3-8474-4542-BE6A-48C3FC183367}" type="presParOf" srcId="{161BE429-61E5-4E7B-8997-404A6B4B671D}" destId="{2AA59FAD-B282-492F-83EB-A0070F2EE7CD}" srcOrd="11" destOrd="0" presId="urn:microsoft.com/office/officeart/2005/8/layout/hProcess11"/>
    <dgm:cxn modelId="{52C0FA46-2C1E-4E35-B22E-568010359299}" type="presParOf" srcId="{161BE429-61E5-4E7B-8997-404A6B4B671D}" destId="{629A0B78-60E2-4285-BF23-FEFEA7062B96}" srcOrd="12" destOrd="0" presId="urn:microsoft.com/office/officeart/2005/8/layout/hProcess11"/>
    <dgm:cxn modelId="{9A79DDDD-AD75-427D-9581-DB3A4B768485}" type="presParOf" srcId="{629A0B78-60E2-4285-BF23-FEFEA7062B96}" destId="{97D81DC1-0E6A-419A-A8B5-4EEC1447E6C6}" srcOrd="0" destOrd="0" presId="urn:microsoft.com/office/officeart/2005/8/layout/hProcess11"/>
    <dgm:cxn modelId="{2E90DF6A-6555-4700-AE54-CA00C52A0F13}" type="presParOf" srcId="{629A0B78-60E2-4285-BF23-FEFEA7062B96}" destId="{5AF2A94F-C8B8-4E12-A01F-0BCEB715E8CE}" srcOrd="1" destOrd="0" presId="urn:microsoft.com/office/officeart/2005/8/layout/hProcess11"/>
    <dgm:cxn modelId="{5DC6A5D3-74A6-42EC-A49C-8ACDD93F8F30}" type="presParOf" srcId="{629A0B78-60E2-4285-BF23-FEFEA7062B96}" destId="{BD5EF5DD-14C7-419C-86BE-E6D016CC4C7C}" srcOrd="2" destOrd="0" presId="urn:microsoft.com/office/officeart/2005/8/layout/hProcess1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9D220D1-2E91-493F-8C22-F188AB9114D7}">
      <dsp:nvSpPr>
        <dsp:cNvPr id="0" name=""/>
        <dsp:cNvSpPr/>
      </dsp:nvSpPr>
      <dsp:spPr>
        <a:xfrm>
          <a:off x="0" y="1396755"/>
          <a:ext cx="8712968" cy="188341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AD03CCD-ACA6-4383-A2DF-76609C454931}">
      <dsp:nvSpPr>
        <dsp:cNvPr id="0" name=""/>
        <dsp:cNvSpPr/>
      </dsp:nvSpPr>
      <dsp:spPr>
        <a:xfrm>
          <a:off x="0" y="316638"/>
          <a:ext cx="1010840" cy="1883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pl-PL" sz="1400" b="1" kern="1200" dirty="0" smtClean="0">
              <a:solidFill>
                <a:srgbClr val="0070C0"/>
              </a:solidFill>
            </a:rPr>
            <a:t>Dzień narodzin</a:t>
          </a:r>
          <a:endParaRPr lang="pl-PL" sz="1400" b="1" kern="1200" dirty="0">
            <a:solidFill>
              <a:srgbClr val="0070C0"/>
            </a:solidFill>
          </a:endParaRPr>
        </a:p>
      </dsp:txBody>
      <dsp:txXfrm>
        <a:off x="0" y="316638"/>
        <a:ext cx="1010840" cy="1883410"/>
      </dsp:txXfrm>
    </dsp:sp>
    <dsp:sp modelId="{A50FB758-09C4-4D92-A2A7-EB373DA5DA08}">
      <dsp:nvSpPr>
        <dsp:cNvPr id="0" name=""/>
        <dsp:cNvSpPr/>
      </dsp:nvSpPr>
      <dsp:spPr>
        <a:xfrm>
          <a:off x="296449" y="2116830"/>
          <a:ext cx="470852" cy="470852"/>
        </a:xfrm>
        <a:prstGeom prst="ellipse">
          <a:avLst/>
        </a:prstGeom>
        <a:solidFill>
          <a:srgbClr val="66CCFF"/>
        </a:solidFill>
        <a:ln w="762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sp>
    <dsp:sp modelId="{726A5FCB-93F6-4161-8284-DA8BD7D1C498}">
      <dsp:nvSpPr>
        <dsp:cNvPr id="0" name=""/>
        <dsp:cNvSpPr/>
      </dsp:nvSpPr>
      <dsp:spPr>
        <a:xfrm>
          <a:off x="1065100" y="2825114"/>
          <a:ext cx="1010840" cy="1883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t" anchorCtr="0">
          <a:noAutofit/>
        </a:bodyPr>
        <a:lstStyle/>
        <a:p>
          <a:pPr lvl="0" algn="ctr" defTabSz="622300">
            <a:lnSpc>
              <a:spcPct val="90000"/>
            </a:lnSpc>
            <a:spcBef>
              <a:spcPct val="0"/>
            </a:spcBef>
            <a:spcAft>
              <a:spcPct val="35000"/>
            </a:spcAft>
          </a:pPr>
          <a:r>
            <a:rPr lang="pl-PL" sz="1400" kern="1200" dirty="0" smtClean="0"/>
            <a:t>Początek nauki</a:t>
          </a:r>
          <a:endParaRPr lang="pl-PL" sz="1400" kern="1200" dirty="0"/>
        </a:p>
      </dsp:txBody>
      <dsp:txXfrm>
        <a:off x="1065100" y="2825114"/>
        <a:ext cx="1010840" cy="1883410"/>
      </dsp:txXfrm>
    </dsp:sp>
    <dsp:sp modelId="{EE4285FC-53F5-40AC-B2DB-F7DEAE44EC1B}">
      <dsp:nvSpPr>
        <dsp:cNvPr id="0" name=""/>
        <dsp:cNvSpPr/>
      </dsp:nvSpPr>
      <dsp:spPr>
        <a:xfrm>
          <a:off x="1335094" y="2118836"/>
          <a:ext cx="470852" cy="470852"/>
        </a:xfrm>
        <a:prstGeom prst="ellipse">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E0BB51-42F7-455F-A4A0-B3B6C215D603}">
      <dsp:nvSpPr>
        <dsp:cNvPr id="0" name=""/>
        <dsp:cNvSpPr/>
      </dsp:nvSpPr>
      <dsp:spPr>
        <a:xfrm>
          <a:off x="2664300" y="28608"/>
          <a:ext cx="1465941" cy="1883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pl-PL" sz="1400" kern="1200" dirty="0" smtClean="0"/>
            <a:t>Praca z wujkiem w warsztacie samochodowym</a:t>
          </a:r>
          <a:endParaRPr lang="pl-PL" sz="1400" kern="1200" dirty="0"/>
        </a:p>
      </dsp:txBody>
      <dsp:txXfrm>
        <a:off x="2664300" y="28608"/>
        <a:ext cx="1465941" cy="1883410"/>
      </dsp:txXfrm>
    </dsp:sp>
    <dsp:sp modelId="{3F090032-2D5E-4FF5-AEFC-DC3DA781D5A0}">
      <dsp:nvSpPr>
        <dsp:cNvPr id="0" name=""/>
        <dsp:cNvSpPr/>
      </dsp:nvSpPr>
      <dsp:spPr>
        <a:xfrm>
          <a:off x="2624026" y="2118836"/>
          <a:ext cx="470852" cy="470852"/>
        </a:xfrm>
        <a:prstGeom prst="ellipse">
          <a:avLst/>
        </a:prstGeom>
        <a:solidFill>
          <a:schemeClr val="accent4">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482804-0B55-49E6-835F-02B017278C68}">
      <dsp:nvSpPr>
        <dsp:cNvPr id="0" name=""/>
        <dsp:cNvSpPr/>
      </dsp:nvSpPr>
      <dsp:spPr>
        <a:xfrm>
          <a:off x="3642965" y="2825114"/>
          <a:ext cx="1010840" cy="1883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t" anchorCtr="0">
          <a:noAutofit/>
        </a:bodyPr>
        <a:lstStyle/>
        <a:p>
          <a:pPr lvl="0" algn="ctr" defTabSz="2889250">
            <a:lnSpc>
              <a:spcPct val="90000"/>
            </a:lnSpc>
            <a:spcBef>
              <a:spcPct val="0"/>
            </a:spcBef>
            <a:spcAft>
              <a:spcPct val="35000"/>
            </a:spcAft>
          </a:pPr>
          <a:endParaRPr lang="pl-PL" sz="6500" kern="1200"/>
        </a:p>
      </dsp:txBody>
      <dsp:txXfrm>
        <a:off x="3642965" y="2825114"/>
        <a:ext cx="1010840" cy="1883410"/>
      </dsp:txXfrm>
    </dsp:sp>
    <dsp:sp modelId="{298B51D2-657C-4DB7-9B13-45D21AE44310}">
      <dsp:nvSpPr>
        <dsp:cNvPr id="0" name=""/>
        <dsp:cNvSpPr/>
      </dsp:nvSpPr>
      <dsp:spPr>
        <a:xfrm>
          <a:off x="3744417" y="2116830"/>
          <a:ext cx="470852" cy="470852"/>
        </a:xfrm>
        <a:prstGeom prst="ellipse">
          <a:avLst/>
        </a:prstGeom>
        <a:solidFill>
          <a:srgbClr val="33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387210-19BE-4247-A121-77B85EB0330E}">
      <dsp:nvSpPr>
        <dsp:cNvPr id="0" name=""/>
        <dsp:cNvSpPr/>
      </dsp:nvSpPr>
      <dsp:spPr>
        <a:xfrm>
          <a:off x="4704348" y="0"/>
          <a:ext cx="1010840" cy="1883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b" anchorCtr="0">
          <a:noAutofit/>
        </a:bodyPr>
        <a:lstStyle/>
        <a:p>
          <a:pPr lvl="0" algn="ctr" defTabSz="2889250">
            <a:lnSpc>
              <a:spcPct val="90000"/>
            </a:lnSpc>
            <a:spcBef>
              <a:spcPct val="0"/>
            </a:spcBef>
            <a:spcAft>
              <a:spcPct val="35000"/>
            </a:spcAft>
          </a:pPr>
          <a:endParaRPr lang="pl-PL" sz="6500" kern="1200"/>
        </a:p>
      </dsp:txBody>
      <dsp:txXfrm>
        <a:off x="4704348" y="0"/>
        <a:ext cx="1010840" cy="1883410"/>
      </dsp:txXfrm>
    </dsp:sp>
    <dsp:sp modelId="{BAD3E89A-FC95-4A2B-B791-1D52143D78FA}">
      <dsp:nvSpPr>
        <dsp:cNvPr id="0" name=""/>
        <dsp:cNvSpPr/>
      </dsp:nvSpPr>
      <dsp:spPr>
        <a:xfrm>
          <a:off x="4974342" y="2118836"/>
          <a:ext cx="470852" cy="470852"/>
        </a:xfrm>
        <a:prstGeom prst="ellipse">
          <a:avLst/>
        </a:prstGeom>
        <a:solidFill>
          <a:srgbClr val="FF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ED5533-4223-487C-BE89-F430C27B9628}">
      <dsp:nvSpPr>
        <dsp:cNvPr id="0" name=""/>
        <dsp:cNvSpPr/>
      </dsp:nvSpPr>
      <dsp:spPr>
        <a:xfrm>
          <a:off x="5765730" y="2825114"/>
          <a:ext cx="1010840" cy="1883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t" anchorCtr="0">
          <a:noAutofit/>
        </a:bodyPr>
        <a:lstStyle/>
        <a:p>
          <a:pPr lvl="0" algn="ctr" defTabSz="2889250">
            <a:lnSpc>
              <a:spcPct val="90000"/>
            </a:lnSpc>
            <a:spcBef>
              <a:spcPct val="0"/>
            </a:spcBef>
            <a:spcAft>
              <a:spcPct val="35000"/>
            </a:spcAft>
          </a:pPr>
          <a:endParaRPr lang="pl-PL" sz="6500" kern="1200"/>
        </a:p>
      </dsp:txBody>
      <dsp:txXfrm>
        <a:off x="5765730" y="2825114"/>
        <a:ext cx="1010840" cy="1883410"/>
      </dsp:txXfrm>
    </dsp:sp>
    <dsp:sp modelId="{7F9D1F00-9A35-4E70-AC81-2779BBBA97BA}">
      <dsp:nvSpPr>
        <dsp:cNvPr id="0" name=""/>
        <dsp:cNvSpPr/>
      </dsp:nvSpPr>
      <dsp:spPr>
        <a:xfrm>
          <a:off x="6035724" y="2118836"/>
          <a:ext cx="470852" cy="470852"/>
        </a:xfrm>
        <a:prstGeom prst="ellipse">
          <a:avLst/>
        </a:prstGeom>
        <a:solidFill>
          <a:schemeClr val="accent1"/>
        </a:solidFill>
        <a:ln w="762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sp>
    <dsp:sp modelId="{97D81DC1-0E6A-419A-A8B5-4EEC1447E6C6}">
      <dsp:nvSpPr>
        <dsp:cNvPr id="0" name=""/>
        <dsp:cNvSpPr/>
      </dsp:nvSpPr>
      <dsp:spPr>
        <a:xfrm>
          <a:off x="6827113" y="0"/>
          <a:ext cx="1010840" cy="1883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62280" tIns="462280" rIns="462280" bIns="462280" numCol="1" spcCol="1270" anchor="b" anchorCtr="0">
          <a:noAutofit/>
        </a:bodyPr>
        <a:lstStyle/>
        <a:p>
          <a:pPr lvl="0" algn="ctr" defTabSz="2889250">
            <a:lnSpc>
              <a:spcPct val="90000"/>
            </a:lnSpc>
            <a:spcBef>
              <a:spcPct val="0"/>
            </a:spcBef>
            <a:spcAft>
              <a:spcPct val="35000"/>
            </a:spcAft>
          </a:pPr>
          <a:endParaRPr lang="pl-PL" sz="6500" kern="1200"/>
        </a:p>
      </dsp:txBody>
      <dsp:txXfrm>
        <a:off x="6827113" y="0"/>
        <a:ext cx="1010840" cy="1883410"/>
      </dsp:txXfrm>
    </dsp:sp>
    <dsp:sp modelId="{5AF2A94F-C8B8-4E12-A01F-0BCEB715E8CE}">
      <dsp:nvSpPr>
        <dsp:cNvPr id="0" name=""/>
        <dsp:cNvSpPr/>
      </dsp:nvSpPr>
      <dsp:spPr>
        <a:xfrm>
          <a:off x="7097106" y="2118836"/>
          <a:ext cx="470852" cy="470852"/>
        </a:xfrm>
        <a:prstGeom prst="ellipse">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8AB4E0-507C-4F56-81E5-2F9103A6EFAB}" type="datetimeFigureOut">
              <a:rPr lang="pl-PL" smtClean="0"/>
              <a:pPr/>
              <a:t>2017-07-05</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C03598-E3A3-4208-9E95-FDDC586D5A60}" type="slidenum">
              <a:rPr lang="pl-PL" smtClean="0"/>
              <a:pPr/>
              <a:t>‹#›</a:t>
            </a:fld>
            <a:endParaRPr lang="pl-PL"/>
          </a:p>
        </p:txBody>
      </p:sp>
    </p:spTree>
    <p:extLst>
      <p:ext uri="{BB962C8B-B14F-4D97-AF65-F5344CB8AC3E}">
        <p14:creationId xmlns:p14="http://schemas.microsoft.com/office/powerpoint/2010/main" xmlns="" val="3966537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D7C03598-E3A3-4208-9E95-FDDC586D5A60}" type="slidenum">
              <a:rPr lang="pl-PL" smtClean="0"/>
              <a:pPr/>
              <a:t>7</a:t>
            </a:fld>
            <a:endParaRPr lang="pl-PL"/>
          </a:p>
        </p:txBody>
      </p:sp>
    </p:spTree>
    <p:extLst>
      <p:ext uri="{BB962C8B-B14F-4D97-AF65-F5344CB8AC3E}">
        <p14:creationId xmlns:p14="http://schemas.microsoft.com/office/powerpoint/2010/main" xmlns="" val="1888601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8" name="Tytuł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pl-PL" smtClean="0"/>
              <a:t>Kliknij, aby edytować styl</a:t>
            </a:r>
            <a:endParaRPr kumimoji="0" lang="en-US"/>
          </a:p>
        </p:txBody>
      </p:sp>
      <p:sp>
        <p:nvSpPr>
          <p:cNvPr id="28" name="Symbol zastępczy daty 27"/>
          <p:cNvSpPr>
            <a:spLocks noGrp="1"/>
          </p:cNvSpPr>
          <p:nvPr>
            <p:ph type="dt" sz="half" idx="10"/>
          </p:nvPr>
        </p:nvSpPr>
        <p:spPr/>
        <p:txBody>
          <a:bodyPr/>
          <a:lstStyle/>
          <a:p>
            <a:fld id="{66221E02-25CB-4963-84BC-0813985E7D90}" type="datetimeFigureOut">
              <a:rPr lang="pl-PL" smtClean="0"/>
              <a:pPr/>
              <a:t>2017-07-05</a:t>
            </a:fld>
            <a:endParaRPr lang="pl-PL"/>
          </a:p>
        </p:txBody>
      </p:sp>
      <p:sp>
        <p:nvSpPr>
          <p:cNvPr id="17" name="Symbol zastępczy stopki 16"/>
          <p:cNvSpPr>
            <a:spLocks noGrp="1"/>
          </p:cNvSpPr>
          <p:nvPr>
            <p:ph type="ftr" sz="quarter" idx="11"/>
          </p:nvPr>
        </p:nvSpPr>
        <p:spPr/>
        <p:txBody>
          <a:bodyPr/>
          <a:lstStyle/>
          <a:p>
            <a:endParaRPr lang="pl-PL"/>
          </a:p>
        </p:txBody>
      </p:sp>
      <p:sp>
        <p:nvSpPr>
          <p:cNvPr id="29" name="Symbol zastępczy numeru slajdu 28"/>
          <p:cNvSpPr>
            <a:spLocks noGrp="1"/>
          </p:cNvSpPr>
          <p:nvPr>
            <p:ph type="sldNum" sz="quarter" idx="12"/>
          </p:nvPr>
        </p:nvSpPr>
        <p:spPr/>
        <p:txBody>
          <a:bodyPr/>
          <a:lstStyle/>
          <a:p>
            <a:fld id="{589B7C76-EFF2-4CD8-A475-4750F11B4BC6}" type="slidenum">
              <a:rPr lang="pl-PL" smtClean="0"/>
              <a:pPr/>
              <a:t>‹#›</a:t>
            </a:fld>
            <a:endParaRPr lang="pl-PL"/>
          </a:p>
        </p:txBody>
      </p:sp>
      <p:sp>
        <p:nvSpPr>
          <p:cNvPr id="9" name="Podtytuł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2017-07-05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2017-07-05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2017-07-05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66221E02-25CB-4963-84BC-0813985E7D90}" type="datetimeFigureOut">
              <a:rPr lang="pl-PL" smtClean="0"/>
              <a:pPr/>
              <a:t>2017-07-05</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a:xfrm>
            <a:off x="7924800" y="6416675"/>
            <a:ext cx="762000" cy="365125"/>
          </a:xfrm>
        </p:spPr>
        <p:txBody>
          <a:bodyPr/>
          <a:lstStyle/>
          <a:p>
            <a:fld id="{589B7C76-EFF2-4CD8-A475-4750F11B4BC6}"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66221E02-25CB-4963-84BC-0813985E7D90}" type="datetimeFigureOut">
              <a:rPr lang="pl-PL" smtClean="0"/>
              <a:pPr/>
              <a:t>2017-07-05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p>
            <a:fld id="{66221E02-25CB-4963-84BC-0813985E7D90}" type="datetimeFigureOut">
              <a:rPr lang="pl-PL" smtClean="0"/>
              <a:pPr/>
              <a:t>2017-07-05</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66221E02-25CB-4963-84BC-0813985E7D90}" type="datetimeFigureOut">
              <a:rPr lang="pl-PL" smtClean="0"/>
              <a:pPr/>
              <a:t>2017-07-05</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2017-07-05</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66221E02-25CB-4963-84BC-0813985E7D90}" type="datetimeFigureOut">
              <a:rPr lang="pl-PL" smtClean="0"/>
              <a:pPr/>
              <a:t>2017-07-05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pl-PL" smtClean="0">
                <a:solidFill>
                  <a:schemeClr val="lt1"/>
                </a:solidFill>
                <a:latin typeface="+mn-lt"/>
                <a:ea typeface="+mn-ea"/>
                <a:cs typeface="+mn-cs"/>
              </a:rPr>
              <a:t>Kliknij ikonę, aby dodać obraz</a:t>
            </a:r>
            <a:endParaRPr kumimoji="0" lang="en-US" dirty="0">
              <a:solidFill>
                <a:schemeClr val="lt1"/>
              </a:solidFill>
              <a:latin typeface="+mn-lt"/>
              <a:ea typeface="+mn-ea"/>
              <a:cs typeface="+mn-cs"/>
            </a:endParaRPr>
          </a:p>
        </p:txBody>
      </p:sp>
      <p:sp>
        <p:nvSpPr>
          <p:cNvPr id="4" name="Symbol zastępczy tekstu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p:txBody>
          <a:bodyPr/>
          <a:lstStyle/>
          <a:p>
            <a:fld id="{66221E02-25CB-4963-84BC-0813985E7D90}" type="datetimeFigureOut">
              <a:rPr lang="pl-PL" smtClean="0"/>
              <a:pPr/>
              <a:t>2017-07-05</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2" name="Symbol zastępczy tytułu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6221E02-25CB-4963-84BC-0813985E7D90}" type="datetimeFigureOut">
              <a:rPr lang="pl-PL" smtClean="0"/>
              <a:pPr/>
              <a:t>2017-07-05</a:t>
            </a:fld>
            <a:endParaRPr lang="pl-PL"/>
          </a:p>
        </p:txBody>
      </p:sp>
      <p:sp>
        <p:nvSpPr>
          <p:cNvPr id="3" name="Symbol zastępczy stopki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pl-PL"/>
          </a:p>
        </p:txBody>
      </p:sp>
      <p:sp>
        <p:nvSpPr>
          <p:cNvPr id="23" name="Symbol zastępczy numeru slajdu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1772816"/>
            <a:ext cx="8229600" cy="1828800"/>
          </a:xfrm>
        </p:spPr>
        <p:txBody>
          <a:bodyPr/>
          <a:lstStyle/>
          <a:p>
            <a:r>
              <a:rPr lang="pl-PL" dirty="0" smtClean="0">
                <a:solidFill>
                  <a:srgbClr val="FFFF99"/>
                </a:solidFill>
              </a:rPr>
              <a:t>W poszukiwaniu siebie</a:t>
            </a:r>
            <a:endParaRPr lang="pl-PL" dirty="0">
              <a:solidFill>
                <a:srgbClr val="FFFF99"/>
              </a:solidFill>
            </a:endParaRPr>
          </a:p>
        </p:txBody>
      </p:sp>
      <p:sp>
        <p:nvSpPr>
          <p:cNvPr id="3" name="Podtytuł 2"/>
          <p:cNvSpPr>
            <a:spLocks noGrp="1"/>
          </p:cNvSpPr>
          <p:nvPr>
            <p:ph type="subTitle" idx="1"/>
          </p:nvPr>
        </p:nvSpPr>
        <p:spPr>
          <a:xfrm>
            <a:off x="1331640" y="4077072"/>
            <a:ext cx="6400800" cy="1752600"/>
          </a:xfrm>
        </p:spPr>
        <p:txBody>
          <a:bodyPr>
            <a:normAutofit/>
          </a:bodyPr>
          <a:lstStyle/>
          <a:p>
            <a:r>
              <a:rPr lang="pl-PL" b="1" dirty="0" smtClean="0">
                <a:solidFill>
                  <a:schemeClr val="tx1">
                    <a:lumMod val="95000"/>
                    <a:lumOff val="5000"/>
                  </a:schemeClr>
                </a:solidFill>
              </a:rPr>
              <a:t>Jak wspierać rozwój tożsamości w okresie dojrzewania</a:t>
            </a:r>
            <a:endParaRPr lang="pl-PL" dirty="0">
              <a:solidFill>
                <a:schemeClr val="tx1">
                  <a:lumMod val="95000"/>
                  <a:lumOff val="5000"/>
                </a:schemeClr>
              </a:solidFill>
            </a:endParaRPr>
          </a:p>
        </p:txBody>
      </p:sp>
      <p:pic>
        <p:nvPicPr>
          <p:cNvPr id="21506" name="Picture 2" descr="Znalezione obrazy dla zapytania puzzle grafika"/>
          <p:cNvPicPr>
            <a:picLocks noChangeAspect="1" noChangeArrowheads="1"/>
          </p:cNvPicPr>
          <p:nvPr/>
        </p:nvPicPr>
        <p:blipFill>
          <a:blip r:embed="rId2" cstate="print"/>
          <a:srcRect/>
          <a:stretch>
            <a:fillRect/>
          </a:stretch>
        </p:blipFill>
        <p:spPr bwMode="auto">
          <a:xfrm>
            <a:off x="6588224" y="260648"/>
            <a:ext cx="2133600" cy="214312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Konflikty wewnętrzne przejawiają się w zachowaniu osoby </a:t>
            </a:r>
            <a:endParaRPr lang="pl-PL" dirty="0"/>
          </a:p>
        </p:txBody>
      </p:sp>
      <p:sp>
        <p:nvSpPr>
          <p:cNvPr id="3" name="Symbol zastępczy zawartości 2"/>
          <p:cNvSpPr>
            <a:spLocks noGrp="1"/>
          </p:cNvSpPr>
          <p:nvPr>
            <p:ph idx="1"/>
          </p:nvPr>
        </p:nvSpPr>
        <p:spPr/>
        <p:txBody>
          <a:bodyPr>
            <a:normAutofit fontScale="92500" lnSpcReduction="10000"/>
          </a:bodyPr>
          <a:lstStyle/>
          <a:p>
            <a:r>
              <a:rPr lang="pl-PL" dirty="0" smtClean="0"/>
              <a:t>może to być napięcie, rozdrażnienie, </a:t>
            </a:r>
          </a:p>
          <a:p>
            <a:r>
              <a:rPr lang="pl-PL" dirty="0" smtClean="0"/>
              <a:t>niechęć do poruszania trudnych tematów (np. rozmawiania o swojej przyszłości, dalszej nauce, pracy itp.), </a:t>
            </a:r>
          </a:p>
          <a:p>
            <a:r>
              <a:rPr lang="pl-PL" dirty="0" smtClean="0"/>
              <a:t>wahanie, niepewność, brak zdecydowania, zmienianie decyzji, angażowanie się w coś i wycofywanie, sprzeczne komunikaty (np. deklarowanie swojej gotowości do czegoś tonem pełnym obaw). </a:t>
            </a:r>
          </a:p>
          <a:p>
            <a:r>
              <a:rPr lang="pl-PL" dirty="0" smtClean="0"/>
              <a:t>Czasami osoba wyraża wprost swoje wewnętrzne rozdarcie  (</a:t>
            </a:r>
            <a:r>
              <a:rPr lang="pl-PL" i="1" dirty="0" smtClean="0"/>
              <a:t>ja chyba jestem nienormalny, sam nie wiem, czego chcę</a:t>
            </a:r>
            <a:r>
              <a:rPr lang="pl-PL" dirty="0" smtClean="0"/>
              <a:t>; </a:t>
            </a:r>
            <a:r>
              <a:rPr lang="pl-PL" i="1" dirty="0" smtClean="0"/>
              <a:t>to chyba nie ma sensu, i tak nie skończę tej szkoły, muszę coś zrobić, żeby mieć własną kasę…</a:t>
            </a:r>
            <a:r>
              <a:rPr lang="pl-PL" dirty="0" smtClean="0"/>
              <a:t>).</a:t>
            </a:r>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Igor </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17 letni Igor dorasta w trudnych warunkach. Jest najstarszy, ma czwórkę młodszego rodzeństwa. Matka wychowuje ich samotnie, ojciec, uzależniony od alkoholu odbywa karę więzienia. Igor ma uzdolnienia techniczne i od dzieciństwa marzył, że będzie naprawiał samochody. Dostał się do upragnionego technikum mechanicznego. Z początku radził sobie bardzo dobrze. Teraz jest w trzeciej klasie i właśnie przechodzi kryzys. Zaczyna wagarować, ma bardzo słabe oceny, pije alkohol. Na pytanie wychowawcy, gdzie spędza czas, gdy nie ma go w szkole, mówi szczerze: </a:t>
            </a:r>
            <a:r>
              <a:rPr lang="pl-PL" i="1" dirty="0" smtClean="0"/>
              <a:t>pomagam mamie przy dzieciakach albo włóczę się z kumplami</a:t>
            </a:r>
            <a:r>
              <a:rPr lang="pl-PL" dirty="0" smtClean="0"/>
              <a:t>. Twierdzi, że już mu nie zależy na szkole: </a:t>
            </a:r>
            <a:r>
              <a:rPr lang="pl-PL" i="1" dirty="0" smtClean="0"/>
              <a:t>i tak skończę jak ojciec</a:t>
            </a:r>
            <a:r>
              <a:rPr lang="pl-PL" dirty="0" smtClean="0"/>
              <a:t>…  Mówi to z wyraźną złością, prawie krzycząc. </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a 3"/>
          <p:cNvSpPr/>
          <p:nvPr/>
        </p:nvSpPr>
        <p:spPr>
          <a:xfrm>
            <a:off x="3059832" y="0"/>
            <a:ext cx="1872208" cy="1800200"/>
          </a:xfrm>
          <a:prstGeom prst="ellipse">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400" dirty="0" smtClean="0">
                <a:solidFill>
                  <a:schemeClr val="tx1"/>
                </a:solidFill>
              </a:rPr>
              <a:t>MATKA RODZEŃSTWO</a:t>
            </a:r>
            <a:endParaRPr lang="pl-PL" sz="1400" dirty="0">
              <a:solidFill>
                <a:schemeClr val="tx1"/>
              </a:solidFill>
            </a:endParaRPr>
          </a:p>
        </p:txBody>
      </p:sp>
      <p:sp>
        <p:nvSpPr>
          <p:cNvPr id="5" name="Elipsa 4"/>
          <p:cNvSpPr/>
          <p:nvPr/>
        </p:nvSpPr>
        <p:spPr>
          <a:xfrm>
            <a:off x="395536" y="2420888"/>
            <a:ext cx="1584176" cy="1656184"/>
          </a:xfrm>
          <a:prstGeom prst="ellipse">
            <a:avLst/>
          </a:prstGeom>
          <a:solidFill>
            <a:srgbClr val="C00000"/>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600" b="1" dirty="0" smtClean="0">
                <a:solidFill>
                  <a:schemeClr val="tx1"/>
                </a:solidFill>
              </a:rPr>
              <a:t>OJCIEC</a:t>
            </a:r>
          </a:p>
        </p:txBody>
      </p:sp>
      <p:sp>
        <p:nvSpPr>
          <p:cNvPr id="6" name="Elipsa 5"/>
          <p:cNvSpPr/>
          <p:nvPr/>
        </p:nvSpPr>
        <p:spPr>
          <a:xfrm>
            <a:off x="3203848" y="4365104"/>
            <a:ext cx="1800200" cy="1800200"/>
          </a:xfrm>
          <a:prstGeom prst="ellipse">
            <a:avLst/>
          </a:prstGeom>
          <a:solidFill>
            <a:schemeClr val="accent2">
              <a:lumMod val="60000"/>
              <a:lumOff val="4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solidFill>
                  <a:schemeClr val="tx1"/>
                </a:solidFill>
              </a:rPr>
              <a:t>Koledzy</a:t>
            </a:r>
            <a:endParaRPr lang="pl-PL" dirty="0">
              <a:solidFill>
                <a:schemeClr val="tx1"/>
              </a:solidFill>
            </a:endParaRPr>
          </a:p>
        </p:txBody>
      </p:sp>
      <p:sp>
        <p:nvSpPr>
          <p:cNvPr id="7" name="Elipsa 6"/>
          <p:cNvSpPr/>
          <p:nvPr/>
        </p:nvSpPr>
        <p:spPr>
          <a:xfrm>
            <a:off x="6660232" y="2420888"/>
            <a:ext cx="1872208" cy="1800200"/>
          </a:xfrm>
          <a:prstGeom prst="ellipse">
            <a:avLst/>
          </a:prstGeom>
          <a:solidFill>
            <a:srgbClr val="669900">
              <a:alpha val="54902"/>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smtClean="0">
                <a:solidFill>
                  <a:schemeClr val="tx1"/>
                </a:solidFill>
              </a:rPr>
              <a:t>Szkoła</a:t>
            </a:r>
          </a:p>
          <a:p>
            <a:pPr algn="ctr"/>
            <a:r>
              <a:rPr lang="pl-PL" sz="1600" dirty="0" smtClean="0">
                <a:solidFill>
                  <a:schemeClr val="tx1"/>
                </a:solidFill>
              </a:rPr>
              <a:t>wychowawca</a:t>
            </a:r>
            <a:endParaRPr lang="pl-PL" sz="1600" dirty="0">
              <a:solidFill>
                <a:schemeClr val="tx1"/>
              </a:solidFill>
            </a:endParaRPr>
          </a:p>
        </p:txBody>
      </p:sp>
      <p:pic>
        <p:nvPicPr>
          <p:cNvPr id="1026" name="Picture 2" descr="Znalezione obrazy dla zapytania nastolatek grafika"/>
          <p:cNvPicPr>
            <a:picLocks noChangeAspect="1" noChangeArrowheads="1"/>
          </p:cNvPicPr>
          <p:nvPr/>
        </p:nvPicPr>
        <p:blipFill>
          <a:blip r:embed="rId2" cstate="print"/>
          <a:srcRect/>
          <a:stretch>
            <a:fillRect/>
          </a:stretch>
        </p:blipFill>
        <p:spPr bwMode="auto">
          <a:xfrm>
            <a:off x="3707904" y="2492896"/>
            <a:ext cx="978793" cy="1309964"/>
          </a:xfrm>
          <a:prstGeom prst="rect">
            <a:avLst/>
          </a:prstGeom>
          <a:noFill/>
        </p:spPr>
      </p:pic>
      <p:sp>
        <p:nvSpPr>
          <p:cNvPr id="9" name="pole tekstowe 8"/>
          <p:cNvSpPr txBox="1"/>
          <p:nvPr/>
        </p:nvSpPr>
        <p:spPr>
          <a:xfrm>
            <a:off x="1115616" y="692696"/>
            <a:ext cx="2016224" cy="1200329"/>
          </a:xfrm>
          <a:prstGeom prst="rect">
            <a:avLst/>
          </a:prstGeom>
          <a:noFill/>
        </p:spPr>
        <p:txBody>
          <a:bodyPr wrap="square" rtlCol="0">
            <a:spAutoFit/>
          </a:bodyPr>
          <a:lstStyle/>
          <a:p>
            <a:r>
              <a:rPr lang="pl-PL" dirty="0" smtClean="0"/>
              <a:t>Poczucie odpowiedzialności, obciążenie: </a:t>
            </a:r>
            <a:r>
              <a:rPr lang="pl-PL" i="1" dirty="0" smtClean="0">
                <a:solidFill>
                  <a:schemeClr val="accent2">
                    <a:lumMod val="75000"/>
                  </a:schemeClr>
                </a:solidFill>
              </a:rPr>
              <a:t>Muszę się nimi opiekować</a:t>
            </a:r>
            <a:endParaRPr lang="pl-PL" i="1" dirty="0">
              <a:solidFill>
                <a:schemeClr val="accent2">
                  <a:lumMod val="75000"/>
                </a:schemeClr>
              </a:solidFill>
            </a:endParaRPr>
          </a:p>
        </p:txBody>
      </p:sp>
      <p:sp>
        <p:nvSpPr>
          <p:cNvPr id="10" name="pole tekstowe 9"/>
          <p:cNvSpPr txBox="1"/>
          <p:nvPr/>
        </p:nvSpPr>
        <p:spPr>
          <a:xfrm>
            <a:off x="5004048" y="908720"/>
            <a:ext cx="2016224" cy="369332"/>
          </a:xfrm>
          <a:prstGeom prst="rect">
            <a:avLst/>
          </a:prstGeom>
          <a:noFill/>
        </p:spPr>
        <p:txBody>
          <a:bodyPr wrap="square" rtlCol="0">
            <a:spAutoFit/>
          </a:bodyPr>
          <a:lstStyle/>
          <a:p>
            <a:r>
              <a:rPr lang="pl-PL" dirty="0" smtClean="0"/>
              <a:t>Wsparcie ?</a:t>
            </a:r>
            <a:endParaRPr lang="pl-PL" dirty="0"/>
          </a:p>
        </p:txBody>
      </p:sp>
      <p:sp>
        <p:nvSpPr>
          <p:cNvPr id="11" name="pole tekstowe 10"/>
          <p:cNvSpPr txBox="1"/>
          <p:nvPr/>
        </p:nvSpPr>
        <p:spPr>
          <a:xfrm>
            <a:off x="1979712" y="2492896"/>
            <a:ext cx="1584176" cy="1754326"/>
          </a:xfrm>
          <a:prstGeom prst="rect">
            <a:avLst/>
          </a:prstGeom>
          <a:noFill/>
        </p:spPr>
        <p:txBody>
          <a:bodyPr wrap="square" rtlCol="0">
            <a:spAutoFit/>
          </a:bodyPr>
          <a:lstStyle/>
          <a:p>
            <a:r>
              <a:rPr lang="pl-PL" dirty="0" smtClean="0"/>
              <a:t>Destrukcyjny wzorzec</a:t>
            </a:r>
          </a:p>
          <a:p>
            <a:r>
              <a:rPr lang="pl-PL" i="1" dirty="0" smtClean="0">
                <a:solidFill>
                  <a:schemeClr val="accent2">
                    <a:lumMod val="75000"/>
                  </a:schemeClr>
                </a:solidFill>
              </a:rPr>
              <a:t>Nie chcę być taki jak ojciec</a:t>
            </a:r>
          </a:p>
          <a:p>
            <a:r>
              <a:rPr lang="pl-PL" i="1" dirty="0" smtClean="0">
                <a:solidFill>
                  <a:schemeClr val="accent2">
                    <a:lumMod val="75000"/>
                  </a:schemeClr>
                </a:solidFill>
              </a:rPr>
              <a:t>I tak skończę jak ojciec</a:t>
            </a:r>
            <a:endParaRPr lang="pl-PL" i="1" dirty="0">
              <a:solidFill>
                <a:schemeClr val="accent2">
                  <a:lumMod val="75000"/>
                </a:schemeClr>
              </a:solidFill>
            </a:endParaRPr>
          </a:p>
        </p:txBody>
      </p:sp>
      <p:sp>
        <p:nvSpPr>
          <p:cNvPr id="12" name="pole tekstowe 11"/>
          <p:cNvSpPr txBox="1"/>
          <p:nvPr/>
        </p:nvSpPr>
        <p:spPr>
          <a:xfrm>
            <a:off x="5220072" y="2492896"/>
            <a:ext cx="1440160" cy="1477328"/>
          </a:xfrm>
          <a:prstGeom prst="rect">
            <a:avLst/>
          </a:prstGeom>
          <a:noFill/>
        </p:spPr>
        <p:txBody>
          <a:bodyPr wrap="square" rtlCol="0">
            <a:spAutoFit/>
          </a:bodyPr>
          <a:lstStyle/>
          <a:p>
            <a:r>
              <a:rPr lang="pl-PL" dirty="0" smtClean="0"/>
              <a:t>Wsparcie</a:t>
            </a:r>
          </a:p>
          <a:p>
            <a:r>
              <a:rPr lang="pl-PL" i="1" dirty="0" smtClean="0">
                <a:solidFill>
                  <a:srgbClr val="336600"/>
                </a:solidFill>
              </a:rPr>
              <a:t>Warto się uczyć, masz szansę na dobre życie</a:t>
            </a:r>
            <a:endParaRPr lang="pl-PL" i="1" dirty="0">
              <a:solidFill>
                <a:srgbClr val="336600"/>
              </a:solidFill>
            </a:endParaRPr>
          </a:p>
        </p:txBody>
      </p:sp>
      <p:sp>
        <p:nvSpPr>
          <p:cNvPr id="13" name="pole tekstowe 12"/>
          <p:cNvSpPr txBox="1"/>
          <p:nvPr/>
        </p:nvSpPr>
        <p:spPr>
          <a:xfrm>
            <a:off x="5220072" y="4293096"/>
            <a:ext cx="2448272" cy="1477328"/>
          </a:xfrm>
          <a:prstGeom prst="rect">
            <a:avLst/>
          </a:prstGeom>
          <a:noFill/>
        </p:spPr>
        <p:txBody>
          <a:bodyPr wrap="square" rtlCol="0">
            <a:spAutoFit/>
          </a:bodyPr>
          <a:lstStyle/>
          <a:p>
            <a:r>
              <a:rPr lang="pl-PL" dirty="0" smtClean="0"/>
              <a:t>Wagary, alkohol, włóczenie się</a:t>
            </a:r>
          </a:p>
          <a:p>
            <a:r>
              <a:rPr lang="pl-PL" i="1" dirty="0" smtClean="0">
                <a:solidFill>
                  <a:schemeClr val="accent1">
                    <a:lumMod val="50000"/>
                  </a:schemeClr>
                </a:solidFill>
              </a:rPr>
              <a:t>Nie warto się męczyć, </a:t>
            </a:r>
          </a:p>
          <a:p>
            <a:r>
              <a:rPr lang="pl-PL" i="1" dirty="0" smtClean="0">
                <a:solidFill>
                  <a:schemeClr val="accent1">
                    <a:lumMod val="50000"/>
                  </a:schemeClr>
                </a:solidFill>
              </a:rPr>
              <a:t>Lepiej żyć chwilą, </a:t>
            </a:r>
          </a:p>
          <a:p>
            <a:r>
              <a:rPr lang="pl-PL" i="1" dirty="0" smtClean="0">
                <a:solidFill>
                  <a:schemeClr val="accent1">
                    <a:lumMod val="50000"/>
                  </a:schemeClr>
                </a:solidFill>
              </a:rPr>
              <a:t>Przyszłość się nie liczy</a:t>
            </a:r>
            <a:endParaRPr lang="pl-PL" i="1" dirty="0">
              <a:solidFill>
                <a:schemeClr val="accent1">
                  <a:lumMod val="50000"/>
                </a:schemeClr>
              </a:solidFill>
            </a:endParaRPr>
          </a:p>
        </p:txBody>
      </p:sp>
      <p:sp>
        <p:nvSpPr>
          <p:cNvPr id="14" name="Elipsa 13"/>
          <p:cNvSpPr/>
          <p:nvPr/>
        </p:nvSpPr>
        <p:spPr>
          <a:xfrm>
            <a:off x="6372200" y="116632"/>
            <a:ext cx="1872208" cy="1800200"/>
          </a:xfrm>
          <a:prstGeom prst="ellipse">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1400" dirty="0" smtClean="0">
                <a:solidFill>
                  <a:schemeClr val="tx1"/>
                </a:solidFill>
              </a:rPr>
              <a:t>DALSZA RODZINA</a:t>
            </a:r>
            <a:br>
              <a:rPr lang="pl-PL" sz="1400" dirty="0" smtClean="0">
                <a:solidFill>
                  <a:schemeClr val="tx1"/>
                </a:solidFill>
              </a:rPr>
            </a:br>
            <a:r>
              <a:rPr lang="pl-PL" sz="1600" b="1" dirty="0" smtClean="0">
                <a:solidFill>
                  <a:schemeClr val="tx1"/>
                </a:solidFill>
              </a:rPr>
              <a:t>?</a:t>
            </a:r>
            <a:endParaRPr lang="pl-PL" sz="1400" b="1" dirty="0">
              <a:solidFill>
                <a:schemeClr val="tx1"/>
              </a:solidFill>
            </a:endParaRPr>
          </a:p>
        </p:txBody>
      </p:sp>
      <p:sp>
        <p:nvSpPr>
          <p:cNvPr id="16" name="Strzałka w prawo 15"/>
          <p:cNvSpPr/>
          <p:nvPr/>
        </p:nvSpPr>
        <p:spPr>
          <a:xfrm rot="16200000">
            <a:off x="3995936" y="2060848"/>
            <a:ext cx="360040" cy="216024"/>
          </a:xfrm>
          <a:prstGeom prst="rightArrow">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7" name="Strzałka w prawo 16"/>
          <p:cNvSpPr/>
          <p:nvPr/>
        </p:nvSpPr>
        <p:spPr>
          <a:xfrm rot="5400000">
            <a:off x="4067944" y="3933056"/>
            <a:ext cx="360040" cy="216024"/>
          </a:xfrm>
          <a:prstGeom prst="rightArrow">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8" name="Strzałka w prawo 17"/>
          <p:cNvSpPr/>
          <p:nvPr/>
        </p:nvSpPr>
        <p:spPr>
          <a:xfrm>
            <a:off x="4788024" y="2852936"/>
            <a:ext cx="360040" cy="216024"/>
          </a:xfrm>
          <a:prstGeom prst="rightArrow">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9" name="Strzałka w prawo 18"/>
          <p:cNvSpPr/>
          <p:nvPr/>
        </p:nvSpPr>
        <p:spPr>
          <a:xfrm rot="10800000">
            <a:off x="3203848" y="2852936"/>
            <a:ext cx="360040" cy="216024"/>
          </a:xfrm>
          <a:prstGeom prst="rightArrow">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78098"/>
          </a:xfrm>
        </p:spPr>
        <p:txBody>
          <a:bodyPr>
            <a:normAutofit fontScale="90000"/>
          </a:bodyPr>
          <a:lstStyle/>
          <a:p>
            <a:r>
              <a:rPr lang="pl-PL" u="sng" dirty="0" smtClean="0"/>
              <a:t/>
            </a:r>
            <a:br>
              <a:rPr lang="pl-PL" u="sng" dirty="0" smtClean="0"/>
            </a:br>
            <a:r>
              <a:rPr lang="pl-PL" sz="4400" dirty="0" smtClean="0"/>
              <a:t>Przestrzeń do refleksji nad sobą </a:t>
            </a:r>
            <a:br>
              <a:rPr lang="pl-PL" sz="4400" dirty="0" smtClean="0"/>
            </a:br>
            <a:endParaRPr lang="pl-PL" sz="4400" dirty="0"/>
          </a:p>
        </p:txBody>
      </p:sp>
      <p:sp>
        <p:nvSpPr>
          <p:cNvPr id="3" name="Symbol zastępczy zawartości 2"/>
          <p:cNvSpPr>
            <a:spLocks noGrp="1"/>
          </p:cNvSpPr>
          <p:nvPr>
            <p:ph idx="1"/>
          </p:nvPr>
        </p:nvSpPr>
        <p:spPr>
          <a:xfrm>
            <a:off x="395536" y="1196752"/>
            <a:ext cx="8568952" cy="5400600"/>
          </a:xfrm>
        </p:spPr>
        <p:txBody>
          <a:bodyPr>
            <a:normAutofit/>
          </a:bodyPr>
          <a:lstStyle/>
          <a:p>
            <a:r>
              <a:rPr lang="pl-PL" dirty="0" smtClean="0"/>
              <a:t>Warto </a:t>
            </a:r>
            <a:r>
              <a:rPr lang="pl-PL" b="1" dirty="0" smtClean="0"/>
              <a:t>nazwać i zaakceptować stan w jakim się znajduje</a:t>
            </a:r>
            <a:r>
              <a:rPr lang="pl-PL" dirty="0" smtClean="0"/>
              <a:t>: </a:t>
            </a:r>
            <a:r>
              <a:rPr lang="pl-PL" i="1" dirty="0" smtClean="0"/>
              <a:t>Igor, przyszedłeś do tej szkoły bo chciałeś zostać mechanikiem.</a:t>
            </a:r>
            <a:r>
              <a:rPr lang="pl-PL" dirty="0" smtClean="0"/>
              <a:t> </a:t>
            </a:r>
            <a:r>
              <a:rPr lang="pl-PL" i="1" dirty="0" smtClean="0"/>
              <a:t>Widzę, że teraz jesteś w trudnym momencie</a:t>
            </a:r>
            <a:r>
              <a:rPr lang="pl-PL" dirty="0" smtClean="0"/>
              <a:t>. </a:t>
            </a:r>
            <a:r>
              <a:rPr lang="pl-PL" i="1" dirty="0" smtClean="0"/>
              <a:t>Tak się zdarza, że kiedy człowiek chce osiągnąć coś naprawdę ważnego, przychodzi kryzys.</a:t>
            </a:r>
          </a:p>
          <a:p>
            <a:r>
              <a:rPr lang="pl-PL" b="1" dirty="0" smtClean="0"/>
              <a:t>Pokazać sprzeczności, jakie pojawiły  się w jego zachowaniu: </a:t>
            </a:r>
            <a:r>
              <a:rPr lang="pl-PL" i="1" dirty="0" smtClean="0"/>
              <a:t>„Mówisz, że nie zależy ci na szkole, że nie masz szansy na dobrą przyszłość, ale wyglądasz, jakby to cię bardzo złościło. Chyba jakoś mocno to przeżywasz?”</a:t>
            </a:r>
            <a:r>
              <a:rPr lang="pl-PL" dirty="0" smtClean="0"/>
              <a:t> </a:t>
            </a:r>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dirty="0" smtClean="0"/>
              <a:t>Wzorzec ojca</a:t>
            </a:r>
            <a:endParaRPr lang="pl-PL" dirty="0"/>
          </a:p>
        </p:txBody>
      </p:sp>
      <p:sp>
        <p:nvSpPr>
          <p:cNvPr id="3" name="Symbol zastępczy zawartości 2"/>
          <p:cNvSpPr>
            <a:spLocks noGrp="1"/>
          </p:cNvSpPr>
          <p:nvPr>
            <p:ph idx="1"/>
          </p:nvPr>
        </p:nvSpPr>
        <p:spPr>
          <a:xfrm>
            <a:off x="457200" y="1052736"/>
            <a:ext cx="8363272" cy="5256624"/>
          </a:xfrm>
        </p:spPr>
        <p:txBody>
          <a:bodyPr>
            <a:normAutofit fontScale="92500" lnSpcReduction="20000"/>
          </a:bodyPr>
          <a:lstStyle/>
          <a:p>
            <a:pPr lvl="0"/>
            <a:r>
              <a:rPr lang="pl-PL" dirty="0" smtClean="0"/>
              <a:t>Odnieść się do słów Igora dotyczących ojca, </a:t>
            </a:r>
            <a:r>
              <a:rPr lang="pl-PL" b="1" dirty="0" smtClean="0"/>
              <a:t>okazując zrozumienie: </a:t>
            </a:r>
            <a:r>
              <a:rPr lang="pl-PL" i="1" dirty="0" smtClean="0"/>
              <a:t>Wiesz, myślę, że każdy z nas zanim stanie się dorosły, musi się zmierzyć z wzorcami swoich rodziców. Pewnie nie jest łatwo uwierzyć w dobrą przyszłość, kiedy się patrzy na ojca, który ma w życiu problemy.</a:t>
            </a:r>
            <a:r>
              <a:rPr lang="pl-PL" dirty="0" smtClean="0"/>
              <a:t> </a:t>
            </a:r>
            <a:r>
              <a:rPr lang="pl-PL" i="1" dirty="0" smtClean="0"/>
              <a:t>Dobrze, że o tym mówisz, bo to ważna sprawa. Czy możemy się razem nad tym zastanowić?</a:t>
            </a:r>
            <a:endParaRPr lang="pl-PL" dirty="0" smtClean="0"/>
          </a:p>
          <a:p>
            <a:r>
              <a:rPr lang="pl-PL" dirty="0" smtClean="0"/>
              <a:t>Warto sprawdzić, </a:t>
            </a:r>
            <a:r>
              <a:rPr lang="pl-PL" b="1" dirty="0" smtClean="0"/>
              <a:t>co dla Igora oznacza „</a:t>
            </a:r>
            <a:r>
              <a:rPr lang="pl-PL" b="1" i="1" dirty="0" smtClean="0"/>
              <a:t>skończę jak ojciec</a:t>
            </a:r>
            <a:r>
              <a:rPr lang="pl-PL" b="1" dirty="0" smtClean="0"/>
              <a:t>”</a:t>
            </a:r>
            <a:r>
              <a:rPr lang="pl-PL" dirty="0" smtClean="0"/>
              <a:t> - być może za tymi słowami kryją się jakieś konkretne obawy czy wyobrażenia dotyczące siebie samego. </a:t>
            </a:r>
          </a:p>
          <a:p>
            <a:pPr lvl="0"/>
            <a:r>
              <a:rPr lang="pl-PL" dirty="0" smtClean="0"/>
              <a:t>Możemy mu pomóc zadając pytania:</a:t>
            </a:r>
          </a:p>
          <a:p>
            <a:pPr lvl="1"/>
            <a:r>
              <a:rPr lang="pl-PL" dirty="0" smtClean="0"/>
              <a:t>W czym jesteś podobny do ojca, a w czym się od niego różnisz?</a:t>
            </a:r>
          </a:p>
          <a:p>
            <a:pPr lvl="1"/>
            <a:r>
              <a:rPr lang="pl-PL" dirty="0" smtClean="0"/>
              <a:t>Co cenisz w osobie ojca, w jego zachowaniu, a co chciał byś robić inaczej?</a:t>
            </a: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50106"/>
          </a:xfrm>
        </p:spPr>
        <p:txBody>
          <a:bodyPr/>
          <a:lstStyle/>
          <a:p>
            <a:r>
              <a:rPr lang="pl-PL" dirty="0" smtClean="0"/>
              <a:t>Odpowiedzialność za rodzinę</a:t>
            </a:r>
            <a:endParaRPr lang="pl-PL" dirty="0"/>
          </a:p>
        </p:txBody>
      </p:sp>
      <p:sp>
        <p:nvSpPr>
          <p:cNvPr id="3" name="Symbol zastępczy zawartości 2"/>
          <p:cNvSpPr>
            <a:spLocks noGrp="1"/>
          </p:cNvSpPr>
          <p:nvPr>
            <p:ph idx="1"/>
          </p:nvPr>
        </p:nvSpPr>
        <p:spPr>
          <a:xfrm>
            <a:off x="457200" y="1196752"/>
            <a:ext cx="8229600" cy="5112608"/>
          </a:xfrm>
        </p:spPr>
        <p:txBody>
          <a:bodyPr/>
          <a:lstStyle/>
          <a:p>
            <a:r>
              <a:rPr lang="pl-PL" b="1" dirty="0" smtClean="0"/>
              <a:t>Obciąża go i przeszkadza w nauce?</a:t>
            </a:r>
          </a:p>
          <a:p>
            <a:r>
              <a:rPr lang="pl-PL" dirty="0" smtClean="0"/>
              <a:t> </a:t>
            </a:r>
            <a:r>
              <a:rPr lang="pl-PL" b="1" dirty="0" smtClean="0"/>
              <a:t>Jest usprawiedliwieniem dla porzucenia nauki?</a:t>
            </a:r>
            <a:endParaRPr lang="pl-PL" dirty="0" smtClean="0"/>
          </a:p>
          <a:p>
            <a:r>
              <a:rPr lang="pl-PL" b="1" dirty="0" smtClean="0"/>
              <a:t>Możemy zapytać</a:t>
            </a:r>
            <a:r>
              <a:rPr lang="pl-PL" dirty="0" smtClean="0"/>
              <a:t>: w jaki sposób pomaga mamie, ile czasu mu to zajmuje, czy lubi to robić, co by się stało, gdyby nie mógł jej pomóc? </a:t>
            </a:r>
          </a:p>
          <a:p>
            <a:r>
              <a:rPr lang="pl-PL" dirty="0" smtClean="0"/>
              <a:t>W rozmowie z mamą warto ocenić, </a:t>
            </a:r>
            <a:r>
              <a:rPr lang="pl-PL" b="1" dirty="0" smtClean="0"/>
              <a:t>jaki jest jej stosunek do marzeń syna:</a:t>
            </a:r>
          </a:p>
          <a:p>
            <a:pPr lvl="1"/>
            <a:r>
              <a:rPr lang="pl-PL" sz="2800" dirty="0" smtClean="0"/>
              <a:t> wspiera go w ich realizacji?</a:t>
            </a:r>
          </a:p>
          <a:p>
            <a:pPr lvl="1"/>
            <a:r>
              <a:rPr lang="pl-PL" sz="2800" dirty="0" smtClean="0"/>
              <a:t>jest zainteresowana, żeby zastępował w domu nieobecnego męża?</a:t>
            </a:r>
          </a:p>
          <a:p>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50106"/>
          </a:xfrm>
        </p:spPr>
        <p:txBody>
          <a:bodyPr/>
          <a:lstStyle/>
          <a:p>
            <a:r>
              <a:rPr lang="pl-PL" dirty="0" smtClean="0"/>
              <a:t>Relacje z kolegami</a:t>
            </a:r>
            <a:endParaRPr lang="pl-PL" dirty="0"/>
          </a:p>
        </p:txBody>
      </p:sp>
      <p:sp>
        <p:nvSpPr>
          <p:cNvPr id="3" name="Symbol zastępczy zawartości 2"/>
          <p:cNvSpPr>
            <a:spLocks noGrp="1"/>
          </p:cNvSpPr>
          <p:nvPr>
            <p:ph idx="1"/>
          </p:nvPr>
        </p:nvSpPr>
        <p:spPr>
          <a:xfrm>
            <a:off x="457200" y="1268760"/>
            <a:ext cx="8363272" cy="5040600"/>
          </a:xfrm>
        </p:spPr>
        <p:txBody>
          <a:bodyPr>
            <a:normAutofit/>
          </a:bodyPr>
          <a:lstStyle/>
          <a:p>
            <a:r>
              <a:rPr lang="pl-PL" sz="2400" b="1" dirty="0" smtClean="0"/>
              <a:t>Destrukcyjne zachowania</a:t>
            </a:r>
            <a:r>
              <a:rPr lang="pl-PL" sz="2400" dirty="0" smtClean="0"/>
              <a:t>: wagarują, piją alkohol, włóczą się.</a:t>
            </a:r>
          </a:p>
          <a:p>
            <a:r>
              <a:rPr lang="pl-PL" sz="2400" b="1" dirty="0" smtClean="0"/>
              <a:t>Jakie znaczenie ma dla chłopaka kontakt z nimi</a:t>
            </a:r>
            <a:r>
              <a:rPr lang="pl-PL" sz="2400" dirty="0" smtClean="0"/>
              <a:t>? jakie swoje potrzeby w ten sposób zaspokaja: ucieczki  od problemów? </a:t>
            </a:r>
          </a:p>
          <a:p>
            <a:pPr lvl="1"/>
            <a:r>
              <a:rPr lang="pl-PL" dirty="0" smtClean="0"/>
              <a:t>rozrywki? zapełnienia pustki? </a:t>
            </a:r>
          </a:p>
          <a:p>
            <a:pPr lvl="1"/>
            <a:r>
              <a:rPr lang="pl-PL" dirty="0" smtClean="0"/>
              <a:t>poparcia w planach porzucenia szkoły? </a:t>
            </a:r>
          </a:p>
          <a:p>
            <a:r>
              <a:rPr lang="pl-PL" sz="2400" b="1" dirty="0" smtClean="0"/>
              <a:t>Można go zapytać:</a:t>
            </a:r>
          </a:p>
          <a:p>
            <a:pPr lvl="1"/>
            <a:r>
              <a:rPr lang="pl-PL" dirty="0" smtClean="0"/>
              <a:t> Co dobrego, atrakcyjnego jest w tych kontaktach? Do czego go one motywują? </a:t>
            </a:r>
          </a:p>
          <a:p>
            <a:pPr lvl="1"/>
            <a:r>
              <a:rPr lang="pl-PL" dirty="0" smtClean="0"/>
              <a:t>Kim dla niego jest dobry kolega? Czego oczekuje od takiej osoby, szczególnie w sytuacji w jakiej się obecnie znajduje.</a:t>
            </a:r>
          </a:p>
          <a:p>
            <a:pPr lvl="1"/>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dirty="0" smtClean="0"/>
              <a:t>Wsparcie w przezwyciężaniu kryzysu</a:t>
            </a:r>
            <a:endParaRPr lang="pl-PL" dirty="0"/>
          </a:p>
        </p:txBody>
      </p:sp>
      <p:sp>
        <p:nvSpPr>
          <p:cNvPr id="3" name="Symbol zastępczy zawartości 2"/>
          <p:cNvSpPr>
            <a:spLocks noGrp="1"/>
          </p:cNvSpPr>
          <p:nvPr>
            <p:ph idx="1"/>
          </p:nvPr>
        </p:nvSpPr>
        <p:spPr>
          <a:xfrm>
            <a:off x="683568" y="980728"/>
            <a:ext cx="8085584" cy="5256584"/>
          </a:xfrm>
        </p:spPr>
        <p:txBody>
          <a:bodyPr>
            <a:noAutofit/>
          </a:bodyPr>
          <a:lstStyle/>
          <a:p>
            <a:pPr>
              <a:buNone/>
            </a:pPr>
            <a:r>
              <a:rPr lang="pl-PL" sz="2000" b="1" dirty="0" smtClean="0"/>
              <a:t>Stworzenie dojrzewającemu chłopcu przestrzeni do refleksji nad sobą. </a:t>
            </a:r>
          </a:p>
          <a:p>
            <a:r>
              <a:rPr lang="pl-PL" sz="2000" dirty="0" smtClean="0"/>
              <a:t>Dorosły okazuje zrozumienie, daje wsparcie, zadaje pytania.</a:t>
            </a:r>
          </a:p>
          <a:p>
            <a:r>
              <a:rPr lang="pl-PL" sz="2000" dirty="0" smtClean="0"/>
              <a:t>Pomaga chłopcu głębiej zrozumieć uwarunkowania sytuacji w jakiej się znalazł a także jego wewnętrzne motywy:</a:t>
            </a:r>
          </a:p>
          <a:p>
            <a:pPr lvl="1"/>
            <a:r>
              <a:rPr lang="pl-PL" sz="2000" i="1" dirty="0" smtClean="0"/>
              <a:t>Wygląda na to, że jesteś rozdarty- pragniesz spełnić swoje marzenia, rozwijać zdolności, pragniesz lepszego życia, niż ma twój ojciec, ale nie wierzysz, że to się uda.  </a:t>
            </a:r>
            <a:r>
              <a:rPr lang="pl-PL" sz="2000" dirty="0" smtClean="0"/>
              <a:t>Albo: </a:t>
            </a:r>
            <a:r>
              <a:rPr lang="pl-PL" sz="2000" i="1" dirty="0" smtClean="0"/>
              <a:t>Chciałbyś iść własną drogą, ale martwisz się o mamę i rodzeństwo, czujesz się odpowiedzialny, żeby im pomagać.</a:t>
            </a:r>
            <a:endParaRPr lang="pl-PL" sz="2000" dirty="0" smtClean="0"/>
          </a:p>
          <a:p>
            <a:r>
              <a:rPr lang="pl-PL" sz="2000" dirty="0" smtClean="0"/>
              <a:t>Można zapytać chłopca: </a:t>
            </a:r>
          </a:p>
          <a:p>
            <a:pPr lvl="1"/>
            <a:r>
              <a:rPr lang="pl-PL" sz="2000" dirty="0" smtClean="0"/>
              <a:t>Co zamierzasz zrobić w tej sytuacji?</a:t>
            </a:r>
          </a:p>
          <a:p>
            <a:pPr lvl="1"/>
            <a:r>
              <a:rPr lang="pl-PL" sz="2000" dirty="0" smtClean="0"/>
              <a:t> Czy pomimo przeszkód chcesz zawalczyć o siebie i kontynuować naukę?</a:t>
            </a:r>
          </a:p>
          <a:p>
            <a:pPr lvl="1"/>
            <a:r>
              <a:rPr lang="pl-PL" sz="2000" dirty="0" smtClean="0"/>
              <a:t> Jakiego wsparcia potrzebujesz? </a:t>
            </a:r>
          </a:p>
          <a:p>
            <a:endParaRPr lang="pl-PL"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404664"/>
            <a:ext cx="8363272" cy="5904696"/>
          </a:xfrm>
        </p:spPr>
        <p:txBody>
          <a:bodyPr>
            <a:normAutofit fontScale="77500" lnSpcReduction="20000"/>
          </a:bodyPr>
          <a:lstStyle/>
          <a:p>
            <a:r>
              <a:rPr lang="pl-PL" dirty="0" smtClean="0"/>
              <a:t>Można przedstawić własną ocenę sytuacji: </a:t>
            </a:r>
            <a:r>
              <a:rPr lang="pl-PL" i="1" dirty="0" smtClean="0"/>
              <a:t>Jesteś już w trzeciej klasie, to połowa drogi do celu, który sobie postawiłeś. Masz wszelkie szanse, żeby skończyć tę szkołę. To oczywiście zależy od ciebie, potrzebny jest twój wysiłek. Mnie bardzo zależy, żeby ci się udało i jestem gotowy ci pomóc. Możemy teraz razem ustalić plan wyjścia z kryzysu. </a:t>
            </a:r>
          </a:p>
          <a:p>
            <a:r>
              <a:rPr lang="pl-PL" dirty="0" smtClean="0"/>
              <a:t>Można rozważać </a:t>
            </a:r>
            <a:r>
              <a:rPr lang="pl-PL" b="1" dirty="0" smtClean="0"/>
              <a:t>różne formy wsparcia </a:t>
            </a:r>
            <a:r>
              <a:rPr lang="pl-PL" dirty="0" smtClean="0"/>
              <a:t>(w zależności od potrzeb chłopca): </a:t>
            </a:r>
            <a:r>
              <a:rPr lang="pl-PL" dirty="0" err="1" smtClean="0"/>
              <a:t>pomoc</a:t>
            </a:r>
            <a:r>
              <a:rPr lang="pl-PL" dirty="0" smtClean="0"/>
              <a:t> w nauce, wsparcie koleżeńskie, rozmowa z mamą w celu pozyskania jej jako sojusznika, </a:t>
            </a:r>
            <a:r>
              <a:rPr lang="pl-PL" dirty="0" err="1" smtClean="0"/>
              <a:t>pomoc</a:t>
            </a:r>
            <a:r>
              <a:rPr lang="pl-PL" dirty="0" smtClean="0"/>
              <a:t> dla rodziny, terapia dla Igora itp.</a:t>
            </a:r>
          </a:p>
          <a:p>
            <a:r>
              <a:rPr lang="pl-PL" b="1" dirty="0" smtClean="0"/>
              <a:t>Ważna jest decyzja samego chłopca:</a:t>
            </a:r>
          </a:p>
          <a:p>
            <a:pPr lvl="1"/>
            <a:r>
              <a:rPr lang="pl-PL" b="1" dirty="0" smtClean="0"/>
              <a:t> </a:t>
            </a:r>
            <a:r>
              <a:rPr lang="pl-PL" sz="2600" dirty="0" smtClean="0"/>
              <a:t>Ma już 17 lat- nikt nie jest w stanie zmusić go do nauki i skończenia szkoły. </a:t>
            </a:r>
          </a:p>
          <a:p>
            <a:pPr lvl="1"/>
            <a:r>
              <a:rPr lang="pl-PL" sz="2600" dirty="0" smtClean="0"/>
              <a:t>Nie </a:t>
            </a:r>
            <a:r>
              <a:rPr lang="pl-PL" sz="2600" b="1" dirty="0" smtClean="0"/>
              <a:t>należy tworzyć złudzenia, że dorośli wezmą na siebie odpowiedzialność za decyzje dotyczące jego życia</a:t>
            </a:r>
            <a:r>
              <a:rPr lang="pl-PL" sz="2600" dirty="0" smtClean="0"/>
              <a:t>. Jest teraz na rozdrożu i skutki swoich wyborów poniesie sam.</a:t>
            </a:r>
          </a:p>
          <a:p>
            <a:pPr lvl="1"/>
            <a:r>
              <a:rPr lang="pl-PL" sz="2600" dirty="0" smtClean="0"/>
              <a:t>Potraktowanie go jak </a:t>
            </a:r>
            <a:r>
              <a:rPr lang="pl-PL" sz="2600" dirty="0" err="1" smtClean="0"/>
              <a:t>dziecka</a:t>
            </a:r>
            <a:r>
              <a:rPr lang="pl-PL" sz="2600" dirty="0" smtClean="0"/>
              <a:t>, nadmierna opiekuńczość i kontrola mogą go tylko osłabić. Żeby pójść dalej, </a:t>
            </a:r>
            <a:r>
              <a:rPr lang="pl-PL" sz="2600" b="1" dirty="0" smtClean="0"/>
              <a:t>musi odkryć własną moc. </a:t>
            </a:r>
          </a:p>
          <a:p>
            <a:r>
              <a:rPr lang="pl-PL" b="1" dirty="0" smtClean="0"/>
              <a:t>Rola dorosłego: mentor, </a:t>
            </a:r>
            <a:r>
              <a:rPr lang="pl-PL" dirty="0" smtClean="0"/>
              <a:t>osoby starsza, doświadczona, która towarzyszy i wspiera w wyjściu z kryzysu, w pracy nad sobą. </a:t>
            </a:r>
          </a:p>
          <a:p>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Autofit/>
          </a:bodyPr>
          <a:lstStyle/>
          <a:p>
            <a:r>
              <a:rPr lang="pl-PL" sz="2800" dirty="0" smtClean="0"/>
              <a:t>Budowanie motywacji do przezwyciężenia kryzysu</a:t>
            </a:r>
            <a:endParaRPr lang="pl-PL" sz="2800" dirty="0"/>
          </a:p>
        </p:txBody>
      </p:sp>
      <p:graphicFrame>
        <p:nvGraphicFramePr>
          <p:cNvPr id="4" name="Symbol zastępczy zawartości 3"/>
          <p:cNvGraphicFramePr>
            <a:graphicFrameLocks noGrp="1"/>
          </p:cNvGraphicFramePr>
          <p:nvPr>
            <p:ph idx="1"/>
          </p:nvPr>
        </p:nvGraphicFramePr>
        <p:xfrm>
          <a:off x="251520" y="1600200"/>
          <a:ext cx="8712968"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3851920" y="4365104"/>
            <a:ext cx="1512168" cy="738664"/>
          </a:xfrm>
          <a:prstGeom prst="rect">
            <a:avLst/>
          </a:prstGeom>
          <a:noFill/>
        </p:spPr>
        <p:txBody>
          <a:bodyPr wrap="square" rtlCol="0">
            <a:spAutoFit/>
          </a:bodyPr>
          <a:lstStyle/>
          <a:p>
            <a:r>
              <a:rPr lang="pl-PL" sz="1400" dirty="0" smtClean="0">
                <a:solidFill>
                  <a:srgbClr val="003300"/>
                </a:solidFill>
              </a:rPr>
              <a:t>Rozpoczęcie nauki w technikum mech.</a:t>
            </a:r>
            <a:endParaRPr lang="pl-PL" sz="1400" dirty="0">
              <a:solidFill>
                <a:srgbClr val="003300"/>
              </a:solidFill>
            </a:endParaRPr>
          </a:p>
        </p:txBody>
      </p:sp>
      <p:sp>
        <p:nvSpPr>
          <p:cNvPr id="6" name="pole tekstowe 5"/>
          <p:cNvSpPr txBox="1"/>
          <p:nvPr/>
        </p:nvSpPr>
        <p:spPr>
          <a:xfrm>
            <a:off x="5148064" y="2996952"/>
            <a:ext cx="1152128" cy="523220"/>
          </a:xfrm>
          <a:prstGeom prst="rect">
            <a:avLst/>
          </a:prstGeom>
          <a:noFill/>
        </p:spPr>
        <p:txBody>
          <a:bodyPr wrap="square" rtlCol="0">
            <a:spAutoFit/>
          </a:bodyPr>
          <a:lstStyle/>
          <a:p>
            <a:r>
              <a:rPr lang="pl-PL" sz="1400" dirty="0" smtClean="0">
                <a:solidFill>
                  <a:schemeClr val="accent1">
                    <a:lumMod val="50000"/>
                  </a:schemeClr>
                </a:solidFill>
              </a:rPr>
              <a:t>Ojciec trafia do więzienia</a:t>
            </a:r>
            <a:endParaRPr lang="pl-PL" sz="1400" dirty="0">
              <a:solidFill>
                <a:schemeClr val="accent1">
                  <a:lumMod val="50000"/>
                </a:schemeClr>
              </a:solidFill>
            </a:endParaRPr>
          </a:p>
        </p:txBody>
      </p:sp>
      <p:sp>
        <p:nvSpPr>
          <p:cNvPr id="7" name="pole tekstowe 6"/>
          <p:cNvSpPr txBox="1"/>
          <p:nvPr/>
        </p:nvSpPr>
        <p:spPr>
          <a:xfrm>
            <a:off x="1115616" y="2636912"/>
            <a:ext cx="1944216" cy="738664"/>
          </a:xfrm>
          <a:prstGeom prst="rect">
            <a:avLst/>
          </a:prstGeom>
          <a:noFill/>
        </p:spPr>
        <p:txBody>
          <a:bodyPr wrap="square" rtlCol="0">
            <a:spAutoFit/>
          </a:bodyPr>
          <a:lstStyle/>
          <a:p>
            <a:r>
              <a:rPr lang="pl-PL" sz="1400" dirty="0" smtClean="0"/>
              <a:t>Zabawy mechaniczne (rozkręcanie i składanie różnych urządzeń)</a:t>
            </a:r>
            <a:endParaRPr lang="pl-PL" sz="1400" dirty="0"/>
          </a:p>
        </p:txBody>
      </p:sp>
      <p:sp>
        <p:nvSpPr>
          <p:cNvPr id="8" name="pole tekstowe 7"/>
          <p:cNvSpPr txBox="1"/>
          <p:nvPr/>
        </p:nvSpPr>
        <p:spPr>
          <a:xfrm>
            <a:off x="6300192" y="3284984"/>
            <a:ext cx="936104" cy="523220"/>
          </a:xfrm>
          <a:prstGeom prst="rect">
            <a:avLst/>
          </a:prstGeom>
          <a:noFill/>
        </p:spPr>
        <p:txBody>
          <a:bodyPr wrap="square" rtlCol="0">
            <a:spAutoFit/>
          </a:bodyPr>
          <a:lstStyle/>
          <a:p>
            <a:r>
              <a:rPr lang="pl-PL" sz="1400" b="1" dirty="0" smtClean="0"/>
              <a:t>Dzień dzisiejszy</a:t>
            </a:r>
            <a:endParaRPr lang="pl-PL" sz="1400" b="1" dirty="0"/>
          </a:p>
        </p:txBody>
      </p:sp>
      <p:sp>
        <p:nvSpPr>
          <p:cNvPr id="9" name="pole tekstowe 8"/>
          <p:cNvSpPr txBox="1"/>
          <p:nvPr/>
        </p:nvSpPr>
        <p:spPr>
          <a:xfrm>
            <a:off x="7308304" y="3717032"/>
            <a:ext cx="327334" cy="461665"/>
          </a:xfrm>
          <a:prstGeom prst="rect">
            <a:avLst/>
          </a:prstGeom>
          <a:noFill/>
        </p:spPr>
        <p:txBody>
          <a:bodyPr wrap="none" rtlCol="0">
            <a:spAutoFit/>
          </a:bodyPr>
          <a:lstStyle/>
          <a:p>
            <a:r>
              <a:rPr lang="pl-PL" sz="2400" b="1" dirty="0" smtClean="0"/>
              <a:t>?</a:t>
            </a:r>
            <a:endParaRPr lang="pl-PL" sz="2400" b="1" dirty="0"/>
          </a:p>
        </p:txBody>
      </p:sp>
      <p:sp>
        <p:nvSpPr>
          <p:cNvPr id="10" name="pole tekstowe 9"/>
          <p:cNvSpPr txBox="1"/>
          <p:nvPr/>
        </p:nvSpPr>
        <p:spPr>
          <a:xfrm>
            <a:off x="5580112" y="4149080"/>
            <a:ext cx="792088" cy="307777"/>
          </a:xfrm>
          <a:prstGeom prst="rect">
            <a:avLst/>
          </a:prstGeom>
          <a:noFill/>
        </p:spPr>
        <p:txBody>
          <a:bodyPr wrap="square" rtlCol="0">
            <a:spAutoFit/>
          </a:bodyPr>
          <a:lstStyle/>
          <a:p>
            <a:r>
              <a:rPr lang="pl-PL" sz="1400" b="1" dirty="0" smtClean="0">
                <a:solidFill>
                  <a:schemeClr val="accent2"/>
                </a:solidFill>
              </a:rPr>
              <a:t>KRYZYS</a:t>
            </a:r>
            <a:endParaRPr lang="pl-PL" sz="1400" b="1" dirty="0">
              <a:solidFill>
                <a:schemeClr val="accent2"/>
              </a:solidFill>
            </a:endParaRPr>
          </a:p>
        </p:txBody>
      </p:sp>
      <p:sp>
        <p:nvSpPr>
          <p:cNvPr id="11" name="pole tekstowe 10"/>
          <p:cNvSpPr txBox="1"/>
          <p:nvPr/>
        </p:nvSpPr>
        <p:spPr>
          <a:xfrm>
            <a:off x="827584" y="908720"/>
            <a:ext cx="7128792" cy="1477328"/>
          </a:xfrm>
          <a:prstGeom prst="rect">
            <a:avLst/>
          </a:prstGeom>
          <a:solidFill>
            <a:srgbClr val="FFFFCC"/>
          </a:solidFill>
        </p:spPr>
        <p:txBody>
          <a:bodyPr wrap="square" rtlCol="0">
            <a:spAutoFit/>
          </a:bodyPr>
          <a:lstStyle/>
          <a:p>
            <a:pPr lvl="1"/>
            <a:r>
              <a:rPr lang="pl-PL" b="1" dirty="0" smtClean="0"/>
              <a:t>DROGA ŻYCIA</a:t>
            </a:r>
          </a:p>
          <a:p>
            <a:pPr lvl="1"/>
            <a:r>
              <a:rPr lang="pl-PL" b="1" dirty="0" smtClean="0"/>
              <a:t>Ujęcie życia w perspektywie czasowej:     </a:t>
            </a:r>
          </a:p>
          <a:p>
            <a:pPr lvl="1">
              <a:buFont typeface="Arial" pitchFamily="34" charset="0"/>
              <a:buChar char="•"/>
            </a:pPr>
            <a:r>
              <a:rPr lang="pl-PL" dirty="0" smtClean="0"/>
              <a:t>przeszłość ( w której może zaznaczyć ważne momenty, wydarzenia) </a:t>
            </a:r>
          </a:p>
          <a:p>
            <a:pPr lvl="1">
              <a:buFont typeface="Arial" pitchFamily="34" charset="0"/>
              <a:buChar char="•"/>
            </a:pPr>
            <a:r>
              <a:rPr lang="pl-PL" dirty="0" smtClean="0"/>
              <a:t>przyszłość (marzenia, plany cele). </a:t>
            </a:r>
          </a:p>
          <a:p>
            <a:endParaRPr lang="pl-PL" dirty="0"/>
          </a:p>
        </p:txBody>
      </p:sp>
      <p:sp>
        <p:nvSpPr>
          <p:cNvPr id="13" name="pole tekstowe 12"/>
          <p:cNvSpPr txBox="1"/>
          <p:nvPr/>
        </p:nvSpPr>
        <p:spPr>
          <a:xfrm>
            <a:off x="4283968" y="2996952"/>
            <a:ext cx="936104" cy="523220"/>
          </a:xfrm>
          <a:prstGeom prst="rect">
            <a:avLst/>
          </a:prstGeom>
          <a:noFill/>
        </p:spPr>
        <p:txBody>
          <a:bodyPr wrap="square" rtlCol="0">
            <a:spAutoFit/>
          </a:bodyPr>
          <a:lstStyle/>
          <a:p>
            <a:r>
              <a:rPr lang="pl-PL" sz="1400" dirty="0" smtClean="0">
                <a:solidFill>
                  <a:srgbClr val="003300"/>
                </a:solidFill>
              </a:rPr>
              <a:t>Sukcesy w szkole</a:t>
            </a:r>
            <a:endParaRPr lang="pl-PL" sz="1400" dirty="0">
              <a:solidFill>
                <a:srgbClr val="0033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 poszukiwaniu siebie</a:t>
            </a:r>
            <a:endParaRPr lang="pl-PL" dirty="0"/>
          </a:p>
        </p:txBody>
      </p:sp>
      <p:sp>
        <p:nvSpPr>
          <p:cNvPr id="3" name="Symbol zastępczy zawartości 2"/>
          <p:cNvSpPr>
            <a:spLocks noGrp="1"/>
          </p:cNvSpPr>
          <p:nvPr>
            <p:ph idx="1"/>
          </p:nvPr>
        </p:nvSpPr>
        <p:spPr/>
        <p:txBody>
          <a:bodyPr>
            <a:normAutofit fontScale="92500" lnSpcReduction="10000"/>
          </a:bodyPr>
          <a:lstStyle/>
          <a:p>
            <a:r>
              <a:rPr lang="pl-PL" i="1" dirty="0" smtClean="0"/>
              <a:t>We wczesnym etapie dojrzewania (11-14 lat) młoda osoba jest przede wszystkim </a:t>
            </a:r>
            <a:r>
              <a:rPr lang="pl-PL" b="1" i="1" dirty="0" smtClean="0"/>
              <a:t>zorientowana na grupę- </a:t>
            </a:r>
            <a:r>
              <a:rPr lang="pl-PL" i="1" dirty="0" smtClean="0"/>
              <a:t>eksperymentuje w relacjach z innymi, porównuje się z nimi, przyjmuje „na próbę” różne wzorce zachowania, </a:t>
            </a:r>
          </a:p>
          <a:p>
            <a:r>
              <a:rPr lang="pl-PL" i="1" dirty="0" smtClean="0"/>
              <a:t>W późniejszym okresie (15-18 lat) </a:t>
            </a:r>
            <a:r>
              <a:rPr lang="pl-PL" b="1" i="1" dirty="0" smtClean="0"/>
              <a:t>skupia się bardziej na sobie,</a:t>
            </a:r>
            <a:r>
              <a:rPr lang="pl-PL" i="1" dirty="0" smtClean="0"/>
              <a:t> na konstruowaniu tożsamości indywidualnej- własnego „ja”. </a:t>
            </a:r>
          </a:p>
          <a:p>
            <a:r>
              <a:rPr lang="pl-PL" i="1" dirty="0" smtClean="0"/>
              <a:t>Wykorzystuje zdobyte wcześniej doświadczenia i wiedzę aby określić siebie, to kim jest, własne wartości, preferencje, dążenia, wybory. </a:t>
            </a:r>
          </a:p>
          <a:p>
            <a:r>
              <a:rPr lang="pl-PL" i="1" dirty="0" smtClean="0"/>
              <a:t>Zmiany te odzwierciedlają się w zachowaniu osoby a także w jej relacjach z otoczeniem.</a:t>
            </a:r>
            <a:endParaRPr lang="pl-PL" dirty="0" smtClean="0"/>
          </a:p>
          <a:p>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994122"/>
          </a:xfrm>
        </p:spPr>
        <p:txBody>
          <a:bodyPr/>
          <a:lstStyle/>
          <a:p>
            <a:r>
              <a:rPr lang="pl-PL" dirty="0" smtClean="0"/>
              <a:t>Praca nad wyjściem z kryzysu </a:t>
            </a:r>
            <a:endParaRPr lang="pl-PL" dirty="0"/>
          </a:p>
        </p:txBody>
      </p:sp>
      <p:sp>
        <p:nvSpPr>
          <p:cNvPr id="3" name="Symbol zastępczy zawartości 2"/>
          <p:cNvSpPr>
            <a:spLocks noGrp="1"/>
          </p:cNvSpPr>
          <p:nvPr>
            <p:ph idx="1"/>
          </p:nvPr>
        </p:nvSpPr>
        <p:spPr>
          <a:xfrm>
            <a:off x="467544" y="1412776"/>
            <a:ext cx="8229600" cy="4709160"/>
          </a:xfrm>
        </p:spPr>
        <p:txBody>
          <a:bodyPr>
            <a:normAutofit fontScale="92500"/>
          </a:bodyPr>
          <a:lstStyle/>
          <a:p>
            <a:r>
              <a:rPr lang="pl-PL" b="1" dirty="0" smtClean="0"/>
              <a:t>W przeszłości kryją się źródła motywacji  </a:t>
            </a:r>
            <a:r>
              <a:rPr lang="pl-PL" dirty="0" smtClean="0"/>
              <a:t>Igora do </a:t>
            </a:r>
            <a:r>
              <a:rPr lang="pl-PL" dirty="0" err="1" smtClean="0"/>
              <a:t>rozwoju</a:t>
            </a:r>
            <a:r>
              <a:rPr lang="pl-PL" dirty="0" smtClean="0"/>
              <a:t>. Przywołanie tych doświadczeń może mu dodać odwagi, żeby spojrzeć w przyszłość. </a:t>
            </a:r>
          </a:p>
          <a:p>
            <a:r>
              <a:rPr lang="pl-PL" dirty="0" smtClean="0"/>
              <a:t>Jeżeli chłopiec zdecyduje się na pracę nad przezwyciężaniem kryzysu, będzie można </a:t>
            </a:r>
            <a:r>
              <a:rPr lang="pl-PL" b="1" dirty="0" smtClean="0"/>
              <a:t>budować plan wyjścia z kryzysu</a:t>
            </a:r>
            <a:r>
              <a:rPr lang="pl-PL" dirty="0" smtClean="0"/>
              <a:t>- określić cele, sposoby ich realizacji, osoby wspierające, zagrożenia, kamienie milowe itp.</a:t>
            </a:r>
          </a:p>
          <a:p>
            <a:r>
              <a:rPr lang="pl-PL" dirty="0" smtClean="0"/>
              <a:t>Perspektywa drogi: może </a:t>
            </a:r>
            <a:r>
              <a:rPr lang="pl-PL" b="1" dirty="0" smtClean="0"/>
              <a:t>pomóc w zintegrowaniu różnych doświadczeń,</a:t>
            </a:r>
            <a:r>
              <a:rPr lang="pl-PL" dirty="0" smtClean="0"/>
              <a:t> które ma za sobą, wyciagnięciu z nich wniosków- </a:t>
            </a:r>
            <a:r>
              <a:rPr lang="pl-PL" b="1" dirty="0" smtClean="0"/>
              <a:t>wspiera proces budowania tożsamości </a:t>
            </a:r>
            <a:r>
              <a:rPr lang="pl-PL" dirty="0" smtClean="0"/>
              <a:t>i konstruktywnej wizji własnego życia.</a:t>
            </a:r>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3528" y="260648"/>
            <a:ext cx="8229600" cy="720080"/>
          </a:xfrm>
        </p:spPr>
        <p:txBody>
          <a:bodyPr/>
          <a:lstStyle/>
          <a:p>
            <a:r>
              <a:rPr lang="pl-PL" dirty="0" smtClean="0"/>
              <a:t>Podejmowanie zobowiązań</a:t>
            </a:r>
            <a:endParaRPr lang="pl-PL" dirty="0"/>
          </a:p>
        </p:txBody>
      </p:sp>
      <p:sp>
        <p:nvSpPr>
          <p:cNvPr id="3" name="Symbol zastępczy zawartości 2"/>
          <p:cNvSpPr>
            <a:spLocks noGrp="1"/>
          </p:cNvSpPr>
          <p:nvPr>
            <p:ph idx="1"/>
          </p:nvPr>
        </p:nvSpPr>
        <p:spPr>
          <a:xfrm>
            <a:off x="457200" y="1196752"/>
            <a:ext cx="8229600" cy="5112608"/>
          </a:xfrm>
        </p:spPr>
        <p:txBody>
          <a:bodyPr>
            <a:normAutofit fontScale="85000" lnSpcReduction="20000"/>
          </a:bodyPr>
          <a:lstStyle/>
          <a:p>
            <a:r>
              <a:rPr lang="pl-PL" dirty="0" smtClean="0"/>
              <a:t>Jest to najważniejsze zadanie rozwojowe tego okresu</a:t>
            </a:r>
          </a:p>
          <a:p>
            <a:r>
              <a:rPr lang="pl-PL" dirty="0" smtClean="0"/>
              <a:t>Cel: przygotowanie do pełnienia ról </a:t>
            </a:r>
            <a:r>
              <a:rPr lang="pl-PL" dirty="0" err="1" smtClean="0"/>
              <a:t>społecznych</a:t>
            </a:r>
            <a:r>
              <a:rPr lang="pl-PL" dirty="0" smtClean="0"/>
              <a:t> (rodzinnych, zawodowych)</a:t>
            </a:r>
          </a:p>
          <a:p>
            <a:r>
              <a:rPr lang="pl-PL" dirty="0" smtClean="0"/>
              <a:t>Rola otoczenia</a:t>
            </a:r>
          </a:p>
          <a:p>
            <a:pPr lvl="1"/>
            <a:r>
              <a:rPr lang="pl-PL" sz="2800" dirty="0" smtClean="0"/>
              <a:t>stawiać przed  młodym człowiekiem coraz poważniejsze zadania, </a:t>
            </a:r>
          </a:p>
          <a:p>
            <a:pPr lvl="1"/>
            <a:r>
              <a:rPr lang="pl-PL" sz="2800" dirty="0" smtClean="0"/>
              <a:t>oczekiwać przyjmowania większej odpowiedzialności, </a:t>
            </a:r>
          </a:p>
          <a:p>
            <a:pPr lvl="1"/>
            <a:r>
              <a:rPr lang="pl-PL" sz="2800" dirty="0" smtClean="0"/>
              <a:t>podejmowania własnych decyzji, </a:t>
            </a:r>
          </a:p>
          <a:p>
            <a:pPr lvl="1"/>
            <a:r>
              <a:rPr lang="pl-PL" sz="2800" dirty="0" smtClean="0"/>
              <a:t>zaangażowania i konsekwencji w dążeniu do celu.</a:t>
            </a:r>
          </a:p>
          <a:p>
            <a:r>
              <a:rPr lang="pl-PL" dirty="0" smtClean="0"/>
              <a:t>Wypełnianie zobowiązań rodzinnych, szkolnych</a:t>
            </a:r>
          </a:p>
          <a:p>
            <a:r>
              <a:rPr lang="pl-PL" dirty="0" smtClean="0"/>
              <a:t>Udział w projektach, szczególnie o charakterze społecznym, realizowanych na rzecz osób chorych, starszych czy młodszych dzieci </a:t>
            </a:r>
          </a:p>
          <a:p>
            <a:r>
              <a:rPr lang="pl-PL" dirty="0" smtClean="0"/>
              <a:t>Szkolenie</a:t>
            </a:r>
            <a:r>
              <a:rPr lang="pl-PL" b="1" dirty="0" smtClean="0"/>
              <a:t> liderów młodzieżowych</a:t>
            </a:r>
            <a:r>
              <a:rPr lang="pl-PL" dirty="0" smtClean="0"/>
              <a:t> </a:t>
            </a:r>
            <a:endParaRPr lang="pl-PL" sz="3600" dirty="0" smtClean="0"/>
          </a:p>
          <a:p>
            <a:pPr lvl="1">
              <a:buNone/>
            </a:pPr>
            <a:endParaRPr lang="pl-PL"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778098"/>
          </a:xfrm>
        </p:spPr>
        <p:txBody>
          <a:bodyPr>
            <a:normAutofit fontScale="90000"/>
          </a:bodyPr>
          <a:lstStyle/>
          <a:p>
            <a:r>
              <a:rPr lang="pl-PL" dirty="0" smtClean="0"/>
              <a:t/>
            </a:r>
            <a:br>
              <a:rPr lang="pl-PL" dirty="0" smtClean="0"/>
            </a:br>
            <a:r>
              <a:rPr lang="pl-PL" dirty="0" smtClean="0"/>
              <a:t>Niekorzystne są tu trzy rodzaje sytuacji:</a:t>
            </a:r>
            <a:br>
              <a:rPr lang="pl-PL" dirty="0" smtClean="0"/>
            </a:br>
            <a:endParaRPr lang="pl-PL" dirty="0"/>
          </a:p>
        </p:txBody>
      </p:sp>
      <p:sp>
        <p:nvSpPr>
          <p:cNvPr id="3" name="Symbol zastępczy zawartości 2"/>
          <p:cNvSpPr>
            <a:spLocks noGrp="1"/>
          </p:cNvSpPr>
          <p:nvPr>
            <p:ph idx="1"/>
          </p:nvPr>
        </p:nvSpPr>
        <p:spPr>
          <a:xfrm>
            <a:off x="539552" y="1124744"/>
            <a:ext cx="8229600" cy="4997192"/>
          </a:xfrm>
        </p:spPr>
        <p:txBody>
          <a:bodyPr>
            <a:normAutofit fontScale="92500" lnSpcReduction="20000"/>
          </a:bodyPr>
          <a:lstStyle/>
          <a:p>
            <a:pPr lvl="0"/>
            <a:r>
              <a:rPr lang="pl-PL" b="1" dirty="0" smtClean="0"/>
              <a:t>„wieczne dziecko” </a:t>
            </a:r>
            <a:r>
              <a:rPr lang="pl-PL" dirty="0" smtClean="0"/>
              <a:t>(nadopiekuńczość, </a:t>
            </a:r>
            <a:r>
              <a:rPr lang="pl-PL" dirty="0" err="1" smtClean="0"/>
              <a:t>nadkontrola</a:t>
            </a:r>
            <a:r>
              <a:rPr lang="pl-PL" dirty="0" smtClean="0"/>
              <a:t>) brakuje </a:t>
            </a:r>
            <a:r>
              <a:rPr lang="pl-PL" b="1" dirty="0" smtClean="0"/>
              <a:t>adekwatnych do jego wieku wyzwań</a:t>
            </a:r>
            <a:r>
              <a:rPr lang="pl-PL" dirty="0" smtClean="0"/>
              <a:t> („ty się tylko ucz”) a także </a:t>
            </a:r>
            <a:r>
              <a:rPr lang="pl-PL" b="1" dirty="0" smtClean="0"/>
              <a:t>możliwości podejmowania własnych decyzji, </a:t>
            </a:r>
          </a:p>
          <a:p>
            <a:pPr lvl="0"/>
            <a:r>
              <a:rPr lang="pl-PL" b="1" dirty="0" smtClean="0"/>
              <a:t>wiele wolności bez żadnych zobowiązań </a:t>
            </a:r>
            <a:r>
              <a:rPr lang="pl-PL" dirty="0" smtClean="0"/>
              <a:t>(ma dużą przestrzeń do działania, ale nie ponosi odpowiedzialności - rodzice finansują jego pomysły i potrzeby, naprawiają błędy itp.),</a:t>
            </a:r>
          </a:p>
          <a:p>
            <a:pPr lvl="0"/>
            <a:r>
              <a:rPr lang="pl-PL" dirty="0" smtClean="0"/>
              <a:t>przedwczesne i nadmierne </a:t>
            </a:r>
            <a:r>
              <a:rPr lang="pl-PL" b="1" dirty="0" smtClean="0"/>
              <a:t>obciążenie odpowiedzialnością i obowiązkami</a:t>
            </a:r>
            <a:r>
              <a:rPr lang="pl-PL" dirty="0" smtClean="0"/>
              <a:t>- ogranicza szanse eksperymentowania i zmusza do podjęcia dorosłego życia , choć nie jest jeszcze do tego gotowy (tak często dzieje się w rodzinach dotkniętych problemem uzależnienia, </a:t>
            </a:r>
            <a:r>
              <a:rPr lang="pl-PL" dirty="0" err="1" smtClean="0"/>
              <a:t>przemocy</a:t>
            </a:r>
            <a:r>
              <a:rPr lang="pl-PL" dirty="0" smtClean="0"/>
              <a:t> czy ubóstwa).</a:t>
            </a:r>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50106"/>
          </a:xfrm>
        </p:spPr>
        <p:txBody>
          <a:bodyPr/>
          <a:lstStyle/>
          <a:p>
            <a:r>
              <a:rPr lang="pl-PL" dirty="0" smtClean="0"/>
              <a:t>Budowanie własnej tożsamości</a:t>
            </a:r>
            <a:endParaRPr lang="pl-PL" dirty="0"/>
          </a:p>
        </p:txBody>
      </p:sp>
      <p:sp>
        <p:nvSpPr>
          <p:cNvPr id="3" name="Symbol zastępczy zawartości 2"/>
          <p:cNvSpPr>
            <a:spLocks noGrp="1"/>
          </p:cNvSpPr>
          <p:nvPr>
            <p:ph idx="1"/>
          </p:nvPr>
        </p:nvSpPr>
        <p:spPr>
          <a:xfrm>
            <a:off x="457200" y="1268760"/>
            <a:ext cx="8229600" cy="5040600"/>
          </a:xfrm>
        </p:spPr>
        <p:txBody>
          <a:bodyPr>
            <a:normAutofit fontScale="92500" lnSpcReduction="10000"/>
          </a:bodyPr>
          <a:lstStyle/>
          <a:p>
            <a:r>
              <a:rPr lang="pl-PL" dirty="0" smtClean="0"/>
              <a:t>Dziecięca tożsamość opiera się na zdrowym poczuciu własnej kompetencji (w czym jestem dobry, co potrafię)</a:t>
            </a:r>
          </a:p>
          <a:p>
            <a:r>
              <a:rPr lang="pl-PL" dirty="0" smtClean="0"/>
              <a:t> W okresie dojrzewania młody człowiek </a:t>
            </a:r>
            <a:r>
              <a:rPr lang="pl-PL" b="1" dirty="0" smtClean="0"/>
              <a:t>odkrywa coraz bardziej złożone, wewnętrzne aspekty swojej osoby- </a:t>
            </a:r>
            <a:r>
              <a:rPr lang="pl-PL" dirty="0" smtClean="0"/>
              <a:t>cechy, poglądy, wartości, plany życiowe. </a:t>
            </a:r>
          </a:p>
          <a:p>
            <a:r>
              <a:rPr lang="pl-PL" dirty="0" smtClean="0"/>
              <a:t>Proces budowania własnej tożsamości można porównać  (w dużym uproszczeniu) do układania puzzli- </a:t>
            </a:r>
            <a:r>
              <a:rPr lang="pl-PL" b="1" dirty="0" smtClean="0"/>
              <a:t>z wielu kawałków trzeba złożyć pewną całość tak, aby uzyskany obraz był spójny,</a:t>
            </a:r>
            <a:r>
              <a:rPr lang="pl-PL" dirty="0" smtClean="0"/>
              <a:t> miał jakiś sens. </a:t>
            </a:r>
          </a:p>
          <a:p>
            <a:r>
              <a:rPr lang="pl-PL" dirty="0" smtClean="0"/>
              <a:t>Łatwo tego dokonać, kiedy mamy w pudełku pasujące do siebie fragmenty i tylko musimy je odpowiednio poskładać (spójność postaw wychowawczych, norm, wzorców zachowania- szczególnie w </a:t>
            </a:r>
            <a:r>
              <a:rPr lang="pl-PL" dirty="0" err="1" smtClean="0"/>
              <a:t>rodzinie</a:t>
            </a:r>
            <a:r>
              <a:rPr lang="pl-PL" dirty="0" smtClean="0"/>
              <a:t>)</a:t>
            </a: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562074"/>
          </a:xfrm>
        </p:spPr>
        <p:txBody>
          <a:bodyPr>
            <a:normAutofit fontScale="90000"/>
          </a:bodyPr>
          <a:lstStyle/>
          <a:p>
            <a:r>
              <a:rPr lang="pl-PL" dirty="0" smtClean="0"/>
              <a:t>Pomieszane </a:t>
            </a:r>
            <a:r>
              <a:rPr lang="pl-PL" dirty="0" err="1" smtClean="0"/>
              <a:t>puzle</a:t>
            </a:r>
            <a:endParaRPr lang="pl-PL" dirty="0"/>
          </a:p>
        </p:txBody>
      </p:sp>
      <p:sp>
        <p:nvSpPr>
          <p:cNvPr id="3" name="Symbol zastępczy zawartości 2"/>
          <p:cNvSpPr>
            <a:spLocks noGrp="1"/>
          </p:cNvSpPr>
          <p:nvPr>
            <p:ph idx="1"/>
          </p:nvPr>
        </p:nvSpPr>
        <p:spPr>
          <a:xfrm>
            <a:off x="457200" y="1124744"/>
            <a:ext cx="8435280" cy="5328592"/>
          </a:xfrm>
        </p:spPr>
        <p:txBody>
          <a:bodyPr>
            <a:noAutofit/>
          </a:bodyPr>
          <a:lstStyle/>
          <a:p>
            <a:r>
              <a:rPr lang="pl-PL" sz="2000" dirty="0" smtClean="0"/>
              <a:t>Gorzej, kiedy nasze puzzle się pomieszały i pochodzą </a:t>
            </a:r>
          </a:p>
          <a:p>
            <a:pPr>
              <a:buNone/>
            </a:pPr>
            <a:r>
              <a:rPr lang="pl-PL" sz="2000" dirty="0" smtClean="0"/>
              <a:t>	z „różnych bajek”. </a:t>
            </a:r>
          </a:p>
          <a:p>
            <a:pPr>
              <a:buNone/>
            </a:pPr>
            <a:r>
              <a:rPr lang="pl-PL" sz="2000" dirty="0" smtClean="0"/>
              <a:t>	A jeszcze gorzej, gdy nie są to bajki, tylko koszmary, </a:t>
            </a:r>
          </a:p>
          <a:p>
            <a:pPr>
              <a:buNone/>
            </a:pPr>
            <a:r>
              <a:rPr lang="pl-PL" sz="2000" dirty="0" smtClean="0"/>
              <a:t>	o których chce się zapomnieć. </a:t>
            </a:r>
          </a:p>
          <a:p>
            <a:r>
              <a:rPr lang="pl-PL" sz="2000" dirty="0" smtClean="0"/>
              <a:t>Młodzież pochodząca z trudnych środowisk:</a:t>
            </a:r>
          </a:p>
          <a:p>
            <a:pPr lvl="1"/>
            <a:r>
              <a:rPr lang="pl-PL" sz="2000" dirty="0" smtClean="0"/>
              <a:t>destrukcyjne wzorce, chaos w świecie wartości i reguł</a:t>
            </a:r>
          </a:p>
          <a:p>
            <a:pPr lvl="1"/>
            <a:r>
              <a:rPr lang="pl-PL" sz="2000" dirty="0" smtClean="0"/>
              <a:t> wiele doznanych traum, po których pozostały bolesne blizny.</a:t>
            </a:r>
          </a:p>
          <a:p>
            <a:pPr lvl="1"/>
            <a:r>
              <a:rPr lang="pl-PL" sz="2000" dirty="0" smtClean="0"/>
              <a:t> brak pomysłów i nadziei na wyrwanie się z tego, na lepsze życie (i </a:t>
            </a:r>
            <a:r>
              <a:rPr lang="pl-PL" sz="2000" i="1" dirty="0" smtClean="0"/>
              <a:t>tak będę taki, jak moi rodzice, rodzeństwo, sąsiedzi…</a:t>
            </a:r>
            <a:r>
              <a:rPr lang="pl-PL" sz="2000" dirty="0" smtClean="0"/>
              <a:t>). </a:t>
            </a:r>
          </a:p>
          <a:p>
            <a:pPr lvl="1"/>
            <a:r>
              <a:rPr lang="pl-PL" sz="2000" dirty="0" smtClean="0"/>
              <a:t>brak dobrych doświadczeń i wzorców (</a:t>
            </a:r>
            <a:r>
              <a:rPr lang="pl-PL" sz="2000" i="1" dirty="0" smtClean="0"/>
              <a:t>jeżeli nie chcę być taki jak oni, to jaki mam być?</a:t>
            </a:r>
            <a:r>
              <a:rPr lang="pl-PL" sz="2000" dirty="0" smtClean="0"/>
              <a:t>).</a:t>
            </a:r>
          </a:p>
          <a:p>
            <a:r>
              <a:rPr lang="pl-PL" sz="2000" dirty="0" smtClean="0"/>
              <a:t>Z pewnością część z tych młodych osób potrzebuje indywidualnej terapii, aby przezwyciężyć skutki zranień, jednak wielu z nich </a:t>
            </a:r>
            <a:r>
              <a:rPr lang="pl-PL" sz="2000" b="1" dirty="0" smtClean="0"/>
              <a:t>mogą pomóc uważni, życzliwi wychowawcy.</a:t>
            </a:r>
          </a:p>
          <a:p>
            <a:endParaRPr lang="pl-PL" sz="2000" dirty="0"/>
          </a:p>
        </p:txBody>
      </p:sp>
      <p:pic>
        <p:nvPicPr>
          <p:cNvPr id="16386" name="Picture 2" descr="Znalezione obrazy dla zapytania puzzle grafika"/>
          <p:cNvPicPr>
            <a:picLocks noChangeAspect="1" noChangeArrowheads="1"/>
          </p:cNvPicPr>
          <p:nvPr/>
        </p:nvPicPr>
        <p:blipFill>
          <a:blip r:embed="rId2" cstate="print"/>
          <a:srcRect/>
          <a:stretch>
            <a:fillRect/>
          </a:stretch>
        </p:blipFill>
        <p:spPr bwMode="auto">
          <a:xfrm>
            <a:off x="6804248" y="260648"/>
            <a:ext cx="2133600" cy="214312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Budowanie obrazu siebie</a:t>
            </a:r>
            <a:endParaRPr lang="pl-PL" dirty="0"/>
          </a:p>
        </p:txBody>
      </p:sp>
      <p:sp>
        <p:nvSpPr>
          <p:cNvPr id="3" name="Symbol zastępczy zawartości 2"/>
          <p:cNvSpPr>
            <a:spLocks noGrp="1"/>
          </p:cNvSpPr>
          <p:nvPr>
            <p:ph idx="1"/>
          </p:nvPr>
        </p:nvSpPr>
        <p:spPr>
          <a:xfrm>
            <a:off x="457200" y="1484784"/>
            <a:ext cx="8229600" cy="4824576"/>
          </a:xfrm>
        </p:spPr>
        <p:txBody>
          <a:bodyPr>
            <a:normAutofit fontScale="92500"/>
          </a:bodyPr>
          <a:lstStyle/>
          <a:p>
            <a:r>
              <a:rPr lang="pl-PL" dirty="0" smtClean="0"/>
              <a:t>Konstruktywne pochwały- </a:t>
            </a:r>
            <a:r>
              <a:rPr lang="pl-PL" b="1" dirty="0" smtClean="0"/>
              <a:t>podkreślające głębsze aspekty osoby</a:t>
            </a:r>
            <a:r>
              <a:rPr lang="pl-PL" dirty="0" smtClean="0"/>
              <a:t>, które ujawniają się w jej zachowaniu np.: </a:t>
            </a:r>
            <a:r>
              <a:rPr lang="pl-PL" i="1" dirty="0" smtClean="0"/>
              <a:t>Zauważyłaś, że Kasia bardzo przeżywała swoją porażkę na sprawdzianie i pocieszyłaś ją. Jesteś wrażliwą osobą</a:t>
            </a:r>
            <a:r>
              <a:rPr lang="pl-PL" dirty="0" smtClean="0"/>
              <a:t>. Lub : </a:t>
            </a:r>
            <a:r>
              <a:rPr lang="pl-PL" i="1" dirty="0" smtClean="0"/>
              <a:t>Podczas naszej wspólnej pracy miałeś bardzo ciekawe pomysły, które nadały kierunek całemu projektowi. Potrafisz być twórczy i inspirować innych do działania. </a:t>
            </a:r>
          </a:p>
          <a:p>
            <a:r>
              <a:rPr lang="pl-PL" dirty="0" smtClean="0"/>
              <a:t>Ostrożność w publicznym chwaleniu </a:t>
            </a:r>
          </a:p>
          <a:p>
            <a:r>
              <a:rPr lang="pl-PL" dirty="0" smtClean="0"/>
              <a:t>Dyskrecja- wypowiedziane na osobności lub po cichu słowa, dyskretnie wręczony liścik </a:t>
            </a:r>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850106"/>
          </a:xfrm>
        </p:spPr>
        <p:txBody>
          <a:bodyPr/>
          <a:lstStyle/>
          <a:p>
            <a:r>
              <a:rPr lang="pl-PL" dirty="0" smtClean="0"/>
              <a:t>Konstruktywna krytyka</a:t>
            </a:r>
            <a:endParaRPr lang="pl-PL" dirty="0"/>
          </a:p>
        </p:txBody>
      </p:sp>
      <p:sp>
        <p:nvSpPr>
          <p:cNvPr id="3" name="Symbol zastępczy zawartości 2"/>
          <p:cNvSpPr>
            <a:spLocks noGrp="1"/>
          </p:cNvSpPr>
          <p:nvPr>
            <p:ph idx="1"/>
          </p:nvPr>
        </p:nvSpPr>
        <p:spPr>
          <a:xfrm>
            <a:off x="457200" y="1268760"/>
            <a:ext cx="8229600" cy="5040600"/>
          </a:xfrm>
        </p:spPr>
        <p:txBody>
          <a:bodyPr>
            <a:normAutofit fontScale="92500" lnSpcReduction="10000"/>
          </a:bodyPr>
          <a:lstStyle/>
          <a:p>
            <a:r>
              <a:rPr lang="pl-PL" b="1" dirty="0" smtClean="0"/>
              <a:t>Dotyczy konkretnego zachowania osoby</a:t>
            </a:r>
            <a:r>
              <a:rPr lang="pl-PL" dirty="0" smtClean="0"/>
              <a:t>, bez przypisywania jej negatywnych cech. </a:t>
            </a:r>
          </a:p>
          <a:p>
            <a:r>
              <a:rPr lang="pl-PL" dirty="0" smtClean="0"/>
              <a:t>Formułowanie </a:t>
            </a:r>
            <a:r>
              <a:rPr lang="pl-PL" b="1" dirty="0" smtClean="0"/>
              <a:t>pozytywnych oczekiwań i wyrażanie wiary w dobrą wolę i możliwość zmiany </a:t>
            </a:r>
            <a:r>
              <a:rPr lang="pl-PL" dirty="0" smtClean="0"/>
              <a:t>np.: </a:t>
            </a:r>
            <a:r>
              <a:rPr lang="pl-PL" i="1" dirty="0" smtClean="0"/>
              <a:t>Wierzę, że następnym razem będzie lepiej, że postarasz się dotrzymać umowy.</a:t>
            </a:r>
            <a:r>
              <a:rPr lang="pl-PL" dirty="0" smtClean="0"/>
              <a:t> </a:t>
            </a:r>
          </a:p>
          <a:p>
            <a:r>
              <a:rPr lang="pl-PL" b="1" dirty="0" smtClean="0"/>
              <a:t>Pytania, które skłonią do refleksji nad sobą</a:t>
            </a:r>
            <a:r>
              <a:rPr lang="pl-PL" dirty="0" smtClean="0"/>
              <a:t> np. </a:t>
            </a:r>
            <a:r>
              <a:rPr lang="pl-PL" i="1" dirty="0" smtClean="0"/>
              <a:t>Powiedz jak sam oceniasz swoje zachowanie? Co twoim zdaniem było dobrze, a co źle? Jak możesz się zachować w przyszłości?</a:t>
            </a:r>
            <a:r>
              <a:rPr lang="pl-PL" dirty="0" smtClean="0"/>
              <a:t> itp. </a:t>
            </a:r>
          </a:p>
          <a:p>
            <a:r>
              <a:rPr lang="pl-PL" b="1" dirty="0" smtClean="0"/>
              <a:t>Dyskrecja</a:t>
            </a:r>
            <a:r>
              <a:rPr lang="pl-PL" dirty="0" smtClean="0"/>
              <a:t>- obecność kolegów dodaje poczucia mocy i skłania do okazywania lekceważenia, żeby „zachować twarz”.</a:t>
            </a: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3600" dirty="0" smtClean="0"/>
              <a:t>Konflikty wewnętrzne</a:t>
            </a:r>
            <a:endParaRPr lang="pl-PL" sz="3600" dirty="0"/>
          </a:p>
        </p:txBody>
      </p:sp>
      <p:sp>
        <p:nvSpPr>
          <p:cNvPr id="3" name="Symbol zastępczy zawartości 2"/>
          <p:cNvSpPr>
            <a:spLocks noGrp="1"/>
          </p:cNvSpPr>
          <p:nvPr>
            <p:ph idx="1"/>
          </p:nvPr>
        </p:nvSpPr>
        <p:spPr>
          <a:xfrm>
            <a:off x="251520" y="836712"/>
            <a:ext cx="8712968" cy="5472648"/>
          </a:xfrm>
        </p:spPr>
        <p:txBody>
          <a:bodyPr>
            <a:normAutofit/>
          </a:bodyPr>
          <a:lstStyle/>
          <a:p>
            <a:r>
              <a:rPr lang="pl-PL" sz="2000" dirty="0" smtClean="0"/>
              <a:t>Dojrzewanie to czas konfliktów wewnętrznych, zmagania się z samym sobą. </a:t>
            </a:r>
          </a:p>
          <a:p>
            <a:r>
              <a:rPr lang="pl-PL" sz="2000" dirty="0" smtClean="0"/>
              <a:t>Im trudniejsze są warunki, w których dorasta młody człowiek, tym konflikty te mogą być silniejsze. </a:t>
            </a:r>
          </a:p>
          <a:p>
            <a:r>
              <a:rPr lang="pl-PL" sz="2000" dirty="0" smtClean="0"/>
              <a:t>Mogą one dotyczyć </a:t>
            </a:r>
          </a:p>
          <a:p>
            <a:pPr lvl="1"/>
            <a:r>
              <a:rPr lang="pl-PL" sz="2000" b="1" dirty="0" smtClean="0"/>
              <a:t>obrazu siebie, samooceny </a:t>
            </a:r>
            <a:r>
              <a:rPr lang="pl-PL" sz="2000" dirty="0" smtClean="0"/>
              <a:t>(</a:t>
            </a:r>
            <a:r>
              <a:rPr lang="pl-PL" sz="2000" i="1" dirty="0" smtClean="0"/>
              <a:t>jestem zły, jak mówi ojciec, czy wartościowy, jak twierdzi  wychowawca?</a:t>
            </a:r>
            <a:r>
              <a:rPr lang="pl-PL" sz="2000" dirty="0" smtClean="0"/>
              <a:t>), </a:t>
            </a:r>
          </a:p>
          <a:p>
            <a:pPr lvl="1"/>
            <a:r>
              <a:rPr lang="pl-PL" sz="2000" b="1" dirty="0" smtClean="0"/>
              <a:t>własnych pragnień, które stoją w sprzeczności z oczekiwaniami rodziny </a:t>
            </a:r>
            <a:r>
              <a:rPr lang="pl-PL" sz="2000" dirty="0" smtClean="0"/>
              <a:t>(</a:t>
            </a:r>
            <a:r>
              <a:rPr lang="pl-PL" sz="2000" i="1" dirty="0" smtClean="0"/>
              <a:t>czy mam prawo wyprowadzić się z domu, zostawić mamę i rodzeństwo?</a:t>
            </a:r>
            <a:r>
              <a:rPr lang="pl-PL" sz="2000" dirty="0" smtClean="0"/>
              <a:t>), </a:t>
            </a:r>
          </a:p>
          <a:p>
            <a:pPr lvl="1"/>
            <a:r>
              <a:rPr lang="pl-PL" sz="2000" b="1" dirty="0" smtClean="0"/>
              <a:t>uczuć w stosunku do bliskich osób </a:t>
            </a:r>
            <a:r>
              <a:rPr lang="pl-PL" sz="2000" dirty="0" smtClean="0"/>
              <a:t>(</a:t>
            </a:r>
            <a:r>
              <a:rPr lang="pl-PL" sz="2000" i="1" dirty="0" smtClean="0"/>
              <a:t>czy ja nienawidzę moją matkę, czy ją kocham?</a:t>
            </a:r>
            <a:r>
              <a:rPr lang="pl-PL" sz="2000" dirty="0" smtClean="0"/>
              <a:t>)</a:t>
            </a:r>
          </a:p>
          <a:p>
            <a:pPr lvl="1"/>
            <a:r>
              <a:rPr lang="pl-PL" sz="2000" b="1" dirty="0" smtClean="0"/>
              <a:t>wartości, wzorców zachowania, życiowych wyborów </a:t>
            </a:r>
            <a:r>
              <a:rPr lang="pl-PL" sz="2000" dirty="0" smtClean="0"/>
              <a:t>(</a:t>
            </a:r>
            <a:r>
              <a:rPr lang="pl-PL" sz="2000" i="1" dirty="0" smtClean="0"/>
              <a:t>czy warto się uczyć, skoro i tak nie mam szansy na dobrą pracę?, czy warto się starać samemu, skoro i tak wszystko dostanę gotowe?, jak mam być czuły dla mojej dziewczyny, jeżeli muszę być twardzielem, żeby przetrwać</a:t>
            </a:r>
            <a:r>
              <a:rPr lang="pl-PL" sz="2000" dirty="0" smtClean="0"/>
              <a:t>?, </a:t>
            </a:r>
            <a:r>
              <a:rPr lang="pl-PL" sz="2000" i="1" dirty="0" smtClean="0"/>
              <a:t>czy warto zakładać rodzinę, skoro rodzicom się nie udało? skoro samemu jest wygodniej?</a:t>
            </a:r>
          </a:p>
          <a:p>
            <a:pPr lvl="1"/>
            <a:endParaRPr lang="pl-PL"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erzchołek">
  <a:themeElements>
    <a:clrScheme name="Kapitał">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ierzchołek">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852</TotalTime>
  <Words>1915</Words>
  <Application>Microsoft Office PowerPoint</Application>
  <PresentationFormat>Pokaz na ekranie (4:3)</PresentationFormat>
  <Paragraphs>139</Paragraphs>
  <Slides>20</Slides>
  <Notes>1</Notes>
  <HiddenSlides>0</HiddenSlides>
  <MMClips>0</MMClips>
  <ScaleCrop>false</ScaleCrop>
  <HeadingPairs>
    <vt:vector size="4" baseType="variant">
      <vt:variant>
        <vt:lpstr>Motyw</vt:lpstr>
      </vt:variant>
      <vt:variant>
        <vt:i4>1</vt:i4>
      </vt:variant>
      <vt:variant>
        <vt:lpstr>Tytuły slajdów</vt:lpstr>
      </vt:variant>
      <vt:variant>
        <vt:i4>20</vt:i4>
      </vt:variant>
    </vt:vector>
  </HeadingPairs>
  <TitlesOfParts>
    <vt:vector size="21" baseType="lpstr">
      <vt:lpstr>Wierzchołek</vt:lpstr>
      <vt:lpstr>W poszukiwaniu siebie</vt:lpstr>
      <vt:lpstr>W poszukiwaniu siebie</vt:lpstr>
      <vt:lpstr>Podejmowanie zobowiązań</vt:lpstr>
      <vt:lpstr> Niekorzystne są tu trzy rodzaje sytuacji: </vt:lpstr>
      <vt:lpstr>Budowanie własnej tożsamości</vt:lpstr>
      <vt:lpstr>Pomieszane puzle</vt:lpstr>
      <vt:lpstr>Budowanie obrazu siebie</vt:lpstr>
      <vt:lpstr>Konstruktywna krytyka</vt:lpstr>
      <vt:lpstr>Konflikty wewnętrzne</vt:lpstr>
      <vt:lpstr>Konflikty wewnętrzne przejawiają się w zachowaniu osoby </vt:lpstr>
      <vt:lpstr>Igor </vt:lpstr>
      <vt:lpstr>Slajd 12</vt:lpstr>
      <vt:lpstr> Przestrzeń do refleksji nad sobą  </vt:lpstr>
      <vt:lpstr>Wzorzec ojca</vt:lpstr>
      <vt:lpstr>Odpowiedzialność za rodzinę</vt:lpstr>
      <vt:lpstr>Relacje z kolegami</vt:lpstr>
      <vt:lpstr>Wsparcie w przezwyciężaniu kryzysu</vt:lpstr>
      <vt:lpstr>Slajd 18</vt:lpstr>
      <vt:lpstr>Budowanie motywacji do przezwyciężenia kryzysu</vt:lpstr>
      <vt:lpstr>Praca nad wyjściem z kryzysu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 poszukiwaniu siebie</dc:title>
  <dc:creator>Aleksandra</dc:creator>
  <cp:lastModifiedBy>ENIA</cp:lastModifiedBy>
  <cp:revision>63</cp:revision>
  <dcterms:created xsi:type="dcterms:W3CDTF">2017-05-06T09:37:58Z</dcterms:created>
  <dcterms:modified xsi:type="dcterms:W3CDTF">2017-07-05T09:32:56Z</dcterms:modified>
</cp:coreProperties>
</file>